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61" r:id="rId4"/>
    <p:sldId id="262" r:id="rId5"/>
    <p:sldId id="259" r:id="rId6"/>
    <p:sldId id="260" r:id="rId7"/>
    <p:sldId id="270" r:id="rId8"/>
    <p:sldId id="263" r:id="rId9"/>
    <p:sldId id="266" r:id="rId10"/>
    <p:sldId id="286" r:id="rId11"/>
    <p:sldId id="287" r:id="rId12"/>
    <p:sldId id="288" r:id="rId13"/>
    <p:sldId id="289" r:id="rId14"/>
    <p:sldId id="290" r:id="rId15"/>
    <p:sldId id="291" r:id="rId16"/>
    <p:sldId id="292" r:id="rId17"/>
    <p:sldId id="293" r:id="rId18"/>
    <p:sldId id="294" r:id="rId19"/>
    <p:sldId id="295" r:id="rId20"/>
    <p:sldId id="267" r:id="rId21"/>
    <p:sldId id="282" r:id="rId22"/>
    <p:sldId id="274" r:id="rId23"/>
    <p:sldId id="278" r:id="rId24"/>
    <p:sldId id="277" r:id="rId25"/>
    <p:sldId id="284" r:id="rId26"/>
    <p:sldId id="276" r:id="rId27"/>
    <p:sldId id="265" r:id="rId28"/>
    <p:sldId id="271" r:id="rId29"/>
    <p:sldId id="285"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SWNAS1\scw$\Share\AESIS\Membership\Main%20data%20members%20gecodeerd%2020200421%20data%20correc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WNAS1\scw$\Share\AESIS\Membership\Main%20data%20members%20gecodeerd%2020200421%20data%20correc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nl-NL">
                <a:latin typeface="Garamond" panose="02020404030301010803" pitchFamily="18" charset="0"/>
              </a:rPr>
              <a:t>Field of Work</a:t>
            </a: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nl-NL"/>
        </a:p>
      </c:txPr>
    </c:title>
    <c:autoTitleDeleted val="0"/>
    <c:plotArea>
      <c:layout/>
      <c:pieChart>
        <c:varyColors val="1"/>
        <c:ser>
          <c:idx val="0"/>
          <c:order val="0"/>
          <c:spPr>
            <a:scene3d>
              <a:camera prst="orthographicFront"/>
              <a:lightRig rig="threePt" dir="t"/>
            </a:scene3d>
            <a:sp3d prstMaterial="matte">
              <a:bevelT/>
            </a:sp3d>
          </c:spPr>
          <c:dPt>
            <c:idx val="0"/>
            <c:bubble3D val="0"/>
            <c:spPr>
              <a:solidFill>
                <a:schemeClr val="accent1"/>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01-E9B1-4F7D-8DCB-C90E091677F3}"/>
              </c:ext>
            </c:extLst>
          </c:dPt>
          <c:dPt>
            <c:idx val="1"/>
            <c:bubble3D val="0"/>
            <c:spPr>
              <a:solidFill>
                <a:schemeClr val="accent2"/>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03-E9B1-4F7D-8DCB-C90E091677F3}"/>
              </c:ext>
            </c:extLst>
          </c:dPt>
          <c:dPt>
            <c:idx val="2"/>
            <c:bubble3D val="0"/>
            <c:spPr>
              <a:solidFill>
                <a:schemeClr val="accent3"/>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05-E9B1-4F7D-8DCB-C90E091677F3}"/>
              </c:ext>
            </c:extLst>
          </c:dPt>
          <c:dPt>
            <c:idx val="3"/>
            <c:bubble3D val="0"/>
            <c:spPr>
              <a:solidFill>
                <a:schemeClr val="accent4"/>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07-E9B1-4F7D-8DCB-C90E091677F3}"/>
              </c:ext>
            </c:extLst>
          </c:dPt>
          <c:dPt>
            <c:idx val="4"/>
            <c:bubble3D val="0"/>
            <c:spPr>
              <a:solidFill>
                <a:schemeClr val="accent5"/>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09-E9B1-4F7D-8DCB-C90E091677F3}"/>
              </c:ext>
            </c:extLst>
          </c:dPt>
          <c:dPt>
            <c:idx val="5"/>
            <c:bubble3D val="0"/>
            <c:spPr>
              <a:solidFill>
                <a:schemeClr val="accent6"/>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0B-E9B1-4F7D-8DCB-C90E091677F3}"/>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0D-E9B1-4F7D-8DCB-C90E091677F3}"/>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0F-E9B1-4F7D-8DCB-C90E091677F3}"/>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11-E9B1-4F7D-8DCB-C90E091677F3}"/>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13-E9B1-4F7D-8DCB-C90E091677F3}"/>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a:scene3d>
                <a:camera prst="orthographicFront"/>
                <a:lightRig rig="threePt" dir="t"/>
              </a:scene3d>
              <a:sp3d prstMaterial="matte">
                <a:bevelT/>
              </a:sp3d>
            </c:spPr>
            <c:extLst>
              <c:ext xmlns:c16="http://schemas.microsoft.com/office/drawing/2014/chart" uri="{C3380CC4-5D6E-409C-BE32-E72D297353CC}">
                <c16:uniqueId val="{00000015-E9B1-4F7D-8DCB-C90E091677F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Garamond" panose="02020404030301010803" pitchFamily="18" charset="0"/>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1-E9B1-4F7D-8DCB-C90E091677F3}"/>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Garamond" panose="02020404030301010803" pitchFamily="18" charset="0"/>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3-E9B1-4F7D-8DCB-C90E091677F3}"/>
                </c:ext>
              </c:extLst>
            </c:dLbl>
            <c:dLbl>
              <c:idx val="2"/>
              <c:layout>
                <c:manualLayout>
                  <c:x val="1.2690355329949317E-2"/>
                  <c:y val="-8.264462809917456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Garamond" panose="02020404030301010803" pitchFamily="18" charset="0"/>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E9B1-4F7D-8DCB-C90E091677F3}"/>
                </c:ext>
              </c:extLst>
            </c:dLbl>
            <c:dLbl>
              <c:idx val="3"/>
              <c:layout>
                <c:manualLayout>
                  <c:x val="-3.3840947546531303E-2"/>
                  <c:y val="8.2644628099173556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Garamond" panose="02020404030301010803" pitchFamily="18" charset="0"/>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E9B1-4F7D-8DCB-C90E091677F3}"/>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Garamond" panose="02020404030301010803" pitchFamily="18" charset="0"/>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9-E9B1-4F7D-8DCB-C90E091677F3}"/>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Garamond" panose="02020404030301010803" pitchFamily="18" charset="0"/>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B-E9B1-4F7D-8DCB-C90E091677F3}"/>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Garamond" panose="02020404030301010803" pitchFamily="18" charset="0"/>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D-E9B1-4F7D-8DCB-C90E091677F3}"/>
                </c:ext>
              </c:extLst>
            </c:dLbl>
            <c:dLbl>
              <c:idx val="7"/>
              <c:layout>
                <c:manualLayout>
                  <c:x val="-3.1725888324873115E-2"/>
                  <c:y val="3.305785123966942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Garamond" panose="02020404030301010803" pitchFamily="18" charset="0"/>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F-E9B1-4F7D-8DCB-C90E091677F3}"/>
                </c:ext>
              </c:extLst>
            </c:dLbl>
            <c:dLbl>
              <c:idx val="8"/>
              <c:layout>
                <c:manualLayout>
                  <c:x val="-2.1150592216582064E-2"/>
                  <c:y val="2.203856749311294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Garamond" panose="02020404030301010803" pitchFamily="18" charset="0"/>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1-E9B1-4F7D-8DCB-C90E091677F3}"/>
                </c:ext>
              </c:extLst>
            </c:dLbl>
            <c:dLbl>
              <c:idx val="9"/>
              <c:layout>
                <c:manualLayout>
                  <c:x val="4.4416243654822295E-2"/>
                  <c:y val="-1.101928374655647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Garamond" panose="02020404030301010803" pitchFamily="18" charset="0"/>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3-E9B1-4F7D-8DCB-C90E091677F3}"/>
                </c:ext>
              </c:extLst>
            </c:dLbl>
            <c:dLbl>
              <c:idx val="1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Garamond" panose="02020404030301010803" pitchFamily="18" charset="0"/>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15-E9B1-4F7D-8DCB-C90E091677F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Garamond" panose="02020404030301010803" pitchFamily="18" charset="0"/>
                    <a:ea typeface="+mn-ea"/>
                    <a:cs typeface="+mn-cs"/>
                  </a:defRPr>
                </a:pPr>
                <a:endParaRPr lang="nl-NL"/>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'Field of Work'!$A$2:$A$12</c:f>
              <c:strCache>
                <c:ptCount val="11"/>
                <c:pt idx="0">
                  <c:v>Impact Support</c:v>
                </c:pt>
                <c:pt idx="1">
                  <c:v>Research Management</c:v>
                </c:pt>
                <c:pt idx="2">
                  <c:v>Science Communication</c:v>
                </c:pt>
                <c:pt idx="3">
                  <c:v>Scientometrics</c:v>
                </c:pt>
                <c:pt idx="4">
                  <c:v>Science Policy</c:v>
                </c:pt>
                <c:pt idx="5">
                  <c:v>Other funding</c:v>
                </c:pt>
                <c:pt idx="6">
                  <c:v>Research Council</c:v>
                </c:pt>
                <c:pt idx="7">
                  <c:v>Research</c:v>
                </c:pt>
                <c:pt idx="8">
                  <c:v>Consultancy</c:v>
                </c:pt>
                <c:pt idx="9">
                  <c:v>Tech-/Knowledge transfer</c:v>
                </c:pt>
                <c:pt idx="10">
                  <c:v>Other</c:v>
                </c:pt>
              </c:strCache>
            </c:strRef>
          </c:cat>
          <c:val>
            <c:numRef>
              <c:f>'Field of Work'!$B$2:$B$12</c:f>
              <c:numCache>
                <c:formatCode>General</c:formatCode>
                <c:ptCount val="11"/>
                <c:pt idx="0">
                  <c:v>269</c:v>
                </c:pt>
                <c:pt idx="1">
                  <c:v>291</c:v>
                </c:pt>
                <c:pt idx="2">
                  <c:v>66</c:v>
                </c:pt>
                <c:pt idx="3">
                  <c:v>97</c:v>
                </c:pt>
                <c:pt idx="4">
                  <c:v>153</c:v>
                </c:pt>
                <c:pt idx="5">
                  <c:v>109</c:v>
                </c:pt>
                <c:pt idx="6">
                  <c:v>85</c:v>
                </c:pt>
                <c:pt idx="7">
                  <c:v>187</c:v>
                </c:pt>
                <c:pt idx="8">
                  <c:v>52</c:v>
                </c:pt>
                <c:pt idx="9">
                  <c:v>60</c:v>
                </c:pt>
                <c:pt idx="10">
                  <c:v>86</c:v>
                </c:pt>
              </c:numCache>
            </c:numRef>
          </c:val>
          <c:extLst>
            <c:ext xmlns:c16="http://schemas.microsoft.com/office/drawing/2014/chart" uri="{C3380CC4-5D6E-409C-BE32-E72D297353CC}">
              <c16:uniqueId val="{00000016-E9B1-4F7D-8DCB-C90E091677F3}"/>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6018591820037"/>
          <c:y val="5.5729780183071877E-2"/>
          <c:w val="0.88009826855197482"/>
          <c:h val="0.74628445738953475"/>
        </c:manualLayout>
      </c:layout>
      <c:barChart>
        <c:barDir val="col"/>
        <c:grouping val="clustered"/>
        <c:varyColors val="0"/>
        <c:ser>
          <c:idx val="1"/>
          <c:order val="0"/>
          <c:tx>
            <c:strRef>
              <c:f>Country!$B$1:$B$24</c:f>
              <c:strCache>
                <c:ptCount val="24"/>
                <c:pt idx="0">
                  <c:v>#</c:v>
                </c:pt>
                <c:pt idx="1">
                  <c:v>225</c:v>
                </c:pt>
                <c:pt idx="2">
                  <c:v>223</c:v>
                </c:pt>
                <c:pt idx="3">
                  <c:v>187</c:v>
                </c:pt>
                <c:pt idx="4">
                  <c:v>170</c:v>
                </c:pt>
                <c:pt idx="5">
                  <c:v>101</c:v>
                </c:pt>
                <c:pt idx="6">
                  <c:v>99</c:v>
                </c:pt>
                <c:pt idx="7">
                  <c:v>59</c:v>
                </c:pt>
                <c:pt idx="8">
                  <c:v>57</c:v>
                </c:pt>
                <c:pt idx="9">
                  <c:v>41</c:v>
                </c:pt>
                <c:pt idx="10">
                  <c:v>31</c:v>
                </c:pt>
                <c:pt idx="11">
                  <c:v>25</c:v>
                </c:pt>
                <c:pt idx="12">
                  <c:v>19</c:v>
                </c:pt>
                <c:pt idx="13">
                  <c:v>17</c:v>
                </c:pt>
                <c:pt idx="14">
                  <c:v>14</c:v>
                </c:pt>
                <c:pt idx="15">
                  <c:v>12</c:v>
                </c:pt>
                <c:pt idx="16">
                  <c:v>11</c:v>
                </c:pt>
                <c:pt idx="17">
                  <c:v>11</c:v>
                </c:pt>
                <c:pt idx="18">
                  <c:v>9</c:v>
                </c:pt>
                <c:pt idx="19">
                  <c:v>9</c:v>
                </c:pt>
                <c:pt idx="20">
                  <c:v>9</c:v>
                </c:pt>
                <c:pt idx="21">
                  <c:v>8</c:v>
                </c:pt>
                <c:pt idx="23">
                  <c:v>115</c:v>
                </c:pt>
              </c:strCache>
            </c:strRef>
          </c:tx>
          <c:spPr>
            <a:solidFill>
              <a:srgbClr val="820000"/>
            </a:solidFill>
            <a:ln>
              <a:noFill/>
            </a:ln>
            <a:effectLst>
              <a:outerShdw blurRad="76200" dir="18900000" sy="23000" kx="-1200000" algn="bl" rotWithShape="0">
                <a:prstClr val="black">
                  <a:alpha val="20000"/>
                </a:prstClr>
              </a:outerShdw>
            </a:effectLst>
          </c:spPr>
          <c:invertIfNegative val="0"/>
          <c:dLbls>
            <c:delete val="1"/>
          </c:dLbls>
          <c:cat>
            <c:strRef>
              <c:f>Country!$A$2:$A$24</c:f>
              <c:strCache>
                <c:ptCount val="23"/>
                <c:pt idx="0">
                  <c:v>United Kingdom</c:v>
                </c:pt>
                <c:pt idx="1">
                  <c:v>United States</c:v>
                </c:pt>
                <c:pt idx="2">
                  <c:v>Canada</c:v>
                </c:pt>
                <c:pt idx="3">
                  <c:v>Netherlands</c:v>
                </c:pt>
                <c:pt idx="4">
                  <c:v>Germany</c:v>
                </c:pt>
                <c:pt idx="5">
                  <c:v>Sweden</c:v>
                </c:pt>
                <c:pt idx="6">
                  <c:v>Belgium</c:v>
                </c:pt>
                <c:pt idx="7">
                  <c:v>Denmark</c:v>
                </c:pt>
                <c:pt idx="8">
                  <c:v>Spain</c:v>
                </c:pt>
                <c:pt idx="9">
                  <c:v>Finland</c:v>
                </c:pt>
                <c:pt idx="10">
                  <c:v>Austria</c:v>
                </c:pt>
                <c:pt idx="11">
                  <c:v>Italy</c:v>
                </c:pt>
                <c:pt idx="12">
                  <c:v>Norway</c:v>
                </c:pt>
                <c:pt idx="13">
                  <c:v>Australia</c:v>
                </c:pt>
                <c:pt idx="14">
                  <c:v>South Africa</c:v>
                </c:pt>
                <c:pt idx="15">
                  <c:v>Ireland</c:v>
                </c:pt>
                <c:pt idx="16">
                  <c:v>France</c:v>
                </c:pt>
                <c:pt idx="17">
                  <c:v>Poland</c:v>
                </c:pt>
                <c:pt idx="18">
                  <c:v>Luxembourg</c:v>
                </c:pt>
                <c:pt idx="19">
                  <c:v>Portugal</c:v>
                </c:pt>
                <c:pt idx="20">
                  <c:v>Switzerland</c:v>
                </c:pt>
                <c:pt idx="22">
                  <c:v>Other</c:v>
                </c:pt>
              </c:strCache>
            </c:strRef>
          </c:cat>
          <c:val>
            <c:numRef>
              <c:f>Country!$B$2:$B$24</c:f>
              <c:numCache>
                <c:formatCode>General</c:formatCode>
                <c:ptCount val="23"/>
                <c:pt idx="0">
                  <c:v>225</c:v>
                </c:pt>
                <c:pt idx="1">
                  <c:v>223</c:v>
                </c:pt>
                <c:pt idx="2">
                  <c:v>187</c:v>
                </c:pt>
                <c:pt idx="3">
                  <c:v>170</c:v>
                </c:pt>
                <c:pt idx="4">
                  <c:v>101</c:v>
                </c:pt>
                <c:pt idx="5">
                  <c:v>99</c:v>
                </c:pt>
                <c:pt idx="6">
                  <c:v>59</c:v>
                </c:pt>
                <c:pt idx="7">
                  <c:v>57</c:v>
                </c:pt>
                <c:pt idx="8">
                  <c:v>41</c:v>
                </c:pt>
                <c:pt idx="9">
                  <c:v>31</c:v>
                </c:pt>
                <c:pt idx="10">
                  <c:v>25</c:v>
                </c:pt>
                <c:pt idx="11">
                  <c:v>19</c:v>
                </c:pt>
                <c:pt idx="12">
                  <c:v>17</c:v>
                </c:pt>
                <c:pt idx="13">
                  <c:v>14</c:v>
                </c:pt>
                <c:pt idx="14">
                  <c:v>12</c:v>
                </c:pt>
                <c:pt idx="15">
                  <c:v>11</c:v>
                </c:pt>
                <c:pt idx="16">
                  <c:v>11</c:v>
                </c:pt>
                <c:pt idx="17">
                  <c:v>9</c:v>
                </c:pt>
                <c:pt idx="18">
                  <c:v>9</c:v>
                </c:pt>
                <c:pt idx="19">
                  <c:v>9</c:v>
                </c:pt>
                <c:pt idx="20">
                  <c:v>8</c:v>
                </c:pt>
                <c:pt idx="22">
                  <c:v>115</c:v>
                </c:pt>
              </c:numCache>
            </c:numRef>
          </c:val>
          <c:extLst>
            <c:ext xmlns:c16="http://schemas.microsoft.com/office/drawing/2014/chart" uri="{C3380CC4-5D6E-409C-BE32-E72D297353CC}">
              <c16:uniqueId val="{00000000-B286-4798-8A25-46A81F523ED6}"/>
            </c:ext>
          </c:extLst>
        </c:ser>
        <c:dLbls>
          <c:dLblPos val="outEnd"/>
          <c:showLegendKey val="0"/>
          <c:showVal val="1"/>
          <c:showCatName val="0"/>
          <c:showSerName val="0"/>
          <c:showPercent val="0"/>
          <c:showBubbleSize val="0"/>
        </c:dLbls>
        <c:gapWidth val="41"/>
        <c:axId val="433445944"/>
        <c:axId val="433450536"/>
        <c:extLst>
          <c:ext xmlns:c15="http://schemas.microsoft.com/office/drawing/2012/chart" uri="{02D57815-91ED-43cb-92C2-25804820EDAC}">
            <c15:filteredBarSeries>
              <c15:ser>
                <c:idx val="0"/>
                <c:order val="1"/>
                <c:tx>
                  <c:strRef>
                    <c:extLst>
                      <c:ext uri="{02D57815-91ED-43cb-92C2-25804820EDAC}">
                        <c15:formulaRef>
                          <c15:sqref>'[3]Member Country Anal.'!$B$1</c15:sqref>
                        </c15:formulaRef>
                      </c:ext>
                    </c:extLst>
                    <c:strCache>
                      <c:ptCount val="1"/>
                      <c:pt idx="0">
                        <c:v>#</c:v>
                      </c:pt>
                    </c:strCache>
                  </c:strRef>
                </c:tx>
                <c:spPr>
                  <a:solidFill>
                    <a:srgbClr val="82000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ysClr val="windowText" lastClr="000000"/>
                          </a:solidFill>
                          <a:latin typeface="+mn-lt"/>
                          <a:ea typeface="+mn-ea"/>
                          <a:cs typeface="+mn-cs"/>
                        </a:defRPr>
                      </a:pPr>
                      <a:endParaRPr lang="nl-NL"/>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Country!$A$2:$A$24</c15:sqref>
                        </c15:formulaRef>
                      </c:ext>
                    </c:extLst>
                    <c:strCache>
                      <c:ptCount val="23"/>
                      <c:pt idx="0">
                        <c:v>United Kingdom</c:v>
                      </c:pt>
                      <c:pt idx="1">
                        <c:v>United States</c:v>
                      </c:pt>
                      <c:pt idx="2">
                        <c:v>Canada</c:v>
                      </c:pt>
                      <c:pt idx="3">
                        <c:v>Netherlands</c:v>
                      </c:pt>
                      <c:pt idx="4">
                        <c:v>Germany</c:v>
                      </c:pt>
                      <c:pt idx="5">
                        <c:v>Sweden</c:v>
                      </c:pt>
                      <c:pt idx="6">
                        <c:v>Belgium</c:v>
                      </c:pt>
                      <c:pt idx="7">
                        <c:v>Denmark</c:v>
                      </c:pt>
                      <c:pt idx="8">
                        <c:v>Spain</c:v>
                      </c:pt>
                      <c:pt idx="9">
                        <c:v>Finland</c:v>
                      </c:pt>
                      <c:pt idx="10">
                        <c:v>Austria</c:v>
                      </c:pt>
                      <c:pt idx="11">
                        <c:v>Italy</c:v>
                      </c:pt>
                      <c:pt idx="12">
                        <c:v>Norway</c:v>
                      </c:pt>
                      <c:pt idx="13">
                        <c:v>Australia</c:v>
                      </c:pt>
                      <c:pt idx="14">
                        <c:v>South Africa</c:v>
                      </c:pt>
                      <c:pt idx="15">
                        <c:v>Ireland</c:v>
                      </c:pt>
                      <c:pt idx="16">
                        <c:v>France</c:v>
                      </c:pt>
                      <c:pt idx="17">
                        <c:v>Poland</c:v>
                      </c:pt>
                      <c:pt idx="18">
                        <c:v>Luxembourg</c:v>
                      </c:pt>
                      <c:pt idx="19">
                        <c:v>Portugal</c:v>
                      </c:pt>
                      <c:pt idx="20">
                        <c:v>Switzerland</c:v>
                      </c:pt>
                      <c:pt idx="22">
                        <c:v>Other</c:v>
                      </c:pt>
                    </c:strCache>
                  </c:strRef>
                </c:cat>
                <c:val>
                  <c:numRef>
                    <c:extLst>
                      <c:ext uri="{02D57815-91ED-43cb-92C2-25804820EDAC}">
                        <c15:formulaRef>
                          <c15:sqref>('[3]Member Country Anal.'!$B$2:$B$20,'[3]Member Country Anal.'!$B$23)</c15:sqref>
                        </c15:formulaRef>
                      </c:ext>
                    </c:extLst>
                    <c:numCache>
                      <c:formatCode>General</c:formatCode>
                      <c:ptCount val="20"/>
                      <c:pt idx="0">
                        <c:v>187</c:v>
                      </c:pt>
                      <c:pt idx="1">
                        <c:v>170</c:v>
                      </c:pt>
                      <c:pt idx="2">
                        <c:v>148</c:v>
                      </c:pt>
                      <c:pt idx="3">
                        <c:v>142</c:v>
                      </c:pt>
                      <c:pt idx="4">
                        <c:v>98</c:v>
                      </c:pt>
                      <c:pt idx="5">
                        <c:v>89</c:v>
                      </c:pt>
                      <c:pt idx="6">
                        <c:v>52</c:v>
                      </c:pt>
                      <c:pt idx="7">
                        <c:v>45</c:v>
                      </c:pt>
                      <c:pt idx="8">
                        <c:v>37</c:v>
                      </c:pt>
                      <c:pt idx="9">
                        <c:v>23</c:v>
                      </c:pt>
                      <c:pt idx="10">
                        <c:v>18</c:v>
                      </c:pt>
                      <c:pt idx="11">
                        <c:v>18</c:v>
                      </c:pt>
                      <c:pt idx="12">
                        <c:v>13</c:v>
                      </c:pt>
                      <c:pt idx="13">
                        <c:v>11</c:v>
                      </c:pt>
                      <c:pt idx="14">
                        <c:v>10</c:v>
                      </c:pt>
                      <c:pt idx="15">
                        <c:v>10</c:v>
                      </c:pt>
                      <c:pt idx="16">
                        <c:v>10</c:v>
                      </c:pt>
                      <c:pt idx="17">
                        <c:v>9</c:v>
                      </c:pt>
                      <c:pt idx="18">
                        <c:v>8</c:v>
                      </c:pt>
                      <c:pt idx="19">
                        <c:v>107</c:v>
                      </c:pt>
                    </c:numCache>
                  </c:numRef>
                </c:val>
                <c:extLst>
                  <c:ext xmlns:c16="http://schemas.microsoft.com/office/drawing/2014/chart" uri="{C3380CC4-5D6E-409C-BE32-E72D297353CC}">
                    <c16:uniqueId val="{00000001-B286-4798-8A25-46A81F523ED6}"/>
                  </c:ext>
                </c:extLst>
              </c15:ser>
            </c15:filteredBarSeries>
          </c:ext>
        </c:extLst>
      </c:barChart>
      <c:catAx>
        <c:axId val="433445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nl-NL"/>
          </a:p>
        </c:txPr>
        <c:crossAx val="433450536"/>
        <c:crosses val="autoZero"/>
        <c:auto val="1"/>
        <c:lblAlgn val="ctr"/>
        <c:lblOffset val="100"/>
        <c:noMultiLvlLbl val="0"/>
      </c:catAx>
      <c:valAx>
        <c:axId val="433450536"/>
        <c:scaling>
          <c:orientation val="minMax"/>
        </c:scaling>
        <c:delete val="1"/>
        <c:axPos val="l"/>
        <c:numFmt formatCode="General" sourceLinked="1"/>
        <c:majorTickMark val="none"/>
        <c:minorTickMark val="none"/>
        <c:tickLblPos val="nextTo"/>
        <c:crossAx val="433445944"/>
        <c:crosses val="autoZero"/>
        <c:crossBetween val="between"/>
      </c:valAx>
      <c:spPr>
        <a:noFill/>
        <a:ln w="25400">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A7D73-3F49-4D46-87DD-65B03D0E7830}" type="datetimeFigureOut">
              <a:rPr lang="nl-NL" smtClean="0"/>
              <a:t>13-9-2020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D7D4C-3733-49CC-95E0-A1BE31B8AC6B}" type="slidenum">
              <a:rPr lang="nl-NL" smtClean="0"/>
              <a:t>‹nr.›</a:t>
            </a:fld>
            <a:endParaRPr lang="nl-NL"/>
          </a:p>
        </p:txBody>
      </p:sp>
    </p:spTree>
    <p:extLst>
      <p:ext uri="{BB962C8B-B14F-4D97-AF65-F5344CB8AC3E}">
        <p14:creationId xmlns:p14="http://schemas.microsoft.com/office/powerpoint/2010/main" val="1262108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Our 8 faculties offer 16 bachelor's and more than 30 master's </a:t>
            </a:r>
            <a:r>
              <a:rPr lang="en-US" dirty="0" err="1" smtClean="0"/>
              <a:t>programmes</a:t>
            </a:r>
            <a:r>
              <a:rPr lang="en-US" dirty="0" smtClean="0"/>
              <a:t>. Our more than 25,000 students and 6,000 employees share a fascination for science, design and technology. Our common mission: impact for a better society.</a:t>
            </a:r>
            <a:endParaRPr lang="en-GB" dirty="0" smtClean="0"/>
          </a:p>
          <a:p>
            <a:endParaRPr lang="en-GB" dirty="0"/>
          </a:p>
        </p:txBody>
      </p:sp>
      <p:sp>
        <p:nvSpPr>
          <p:cNvPr id="4" name="Slide Number Placeholder 3"/>
          <p:cNvSpPr>
            <a:spLocks noGrp="1"/>
          </p:cNvSpPr>
          <p:nvPr>
            <p:ph type="sldNum" sz="quarter" idx="10"/>
          </p:nvPr>
        </p:nvSpPr>
        <p:spPr/>
        <p:txBody>
          <a:bodyPr/>
          <a:lstStyle/>
          <a:p>
            <a:fld id="{058FFCC7-BEE0-4149-BF2B-8D3A74D1AAF3}" type="slidenum">
              <a:rPr lang="en-GB" smtClean="0"/>
              <a:t>12</a:t>
            </a:fld>
            <a:endParaRPr lang="en-GB"/>
          </a:p>
        </p:txBody>
      </p:sp>
    </p:spTree>
    <p:extLst>
      <p:ext uri="{BB962C8B-B14F-4D97-AF65-F5344CB8AC3E}">
        <p14:creationId xmlns:p14="http://schemas.microsoft.com/office/powerpoint/2010/main" val="223242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Communication department, central office located</a:t>
            </a:r>
            <a:r>
              <a:rPr lang="en-GB" baseline="0" dirty="0" smtClean="0"/>
              <a:t> in </a:t>
            </a:r>
            <a:r>
              <a:rPr lang="en-GB" baseline="0" dirty="0" err="1" smtClean="0"/>
              <a:t>Tu</a:t>
            </a:r>
            <a:r>
              <a:rPr lang="en-GB" baseline="0" dirty="0" smtClean="0"/>
              <a:t> Delft Library, here in busier times… </a:t>
            </a:r>
            <a:endParaRPr lang="en-GB" dirty="0"/>
          </a:p>
        </p:txBody>
      </p:sp>
      <p:sp>
        <p:nvSpPr>
          <p:cNvPr id="4" name="Slide Number Placeholder 3"/>
          <p:cNvSpPr>
            <a:spLocks noGrp="1"/>
          </p:cNvSpPr>
          <p:nvPr>
            <p:ph type="sldNum" sz="quarter" idx="10"/>
          </p:nvPr>
        </p:nvSpPr>
        <p:spPr/>
        <p:txBody>
          <a:bodyPr/>
          <a:lstStyle/>
          <a:p>
            <a:fld id="{058FFCC7-BEE0-4149-BF2B-8D3A74D1AAF3}" type="slidenum">
              <a:rPr lang="en-GB" smtClean="0"/>
              <a:t>13</a:t>
            </a:fld>
            <a:endParaRPr lang="en-GB"/>
          </a:p>
        </p:txBody>
      </p:sp>
    </p:spTree>
    <p:extLst>
      <p:ext uri="{BB962C8B-B14F-4D97-AF65-F5344CB8AC3E}">
        <p14:creationId xmlns:p14="http://schemas.microsoft.com/office/powerpoint/2010/main" val="370710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way we look at our brand. In redefining</a:t>
            </a:r>
            <a:r>
              <a:rPr lang="en-GB" baseline="0" dirty="0" smtClean="0"/>
              <a:t> the way we work also internal communication, and student journey as issues we are tackling right now. </a:t>
            </a:r>
            <a:r>
              <a:rPr lang="en-GB" baseline="0" dirty="0" err="1" smtClean="0"/>
              <a:t>Als</a:t>
            </a:r>
            <a:r>
              <a:rPr lang="en-GB" baseline="0" dirty="0" smtClean="0"/>
              <a:t> external communication, or science communication. Focus in Delft less on ‘science in society’, more on B2B, politics, partnerships. </a:t>
            </a:r>
            <a:endParaRPr lang="en-GB" dirty="0"/>
          </a:p>
        </p:txBody>
      </p:sp>
      <p:sp>
        <p:nvSpPr>
          <p:cNvPr id="4" name="Slide Number Placeholder 3"/>
          <p:cNvSpPr>
            <a:spLocks noGrp="1"/>
          </p:cNvSpPr>
          <p:nvPr>
            <p:ph type="sldNum" sz="quarter" idx="10"/>
          </p:nvPr>
        </p:nvSpPr>
        <p:spPr/>
        <p:txBody>
          <a:bodyPr/>
          <a:lstStyle/>
          <a:p>
            <a:fld id="{058FFCC7-BEE0-4149-BF2B-8D3A74D1AAF3}" type="slidenum">
              <a:rPr lang="en-GB" smtClean="0"/>
              <a:t>14</a:t>
            </a:fld>
            <a:endParaRPr lang="en-GB"/>
          </a:p>
        </p:txBody>
      </p:sp>
    </p:spTree>
    <p:extLst>
      <p:ext uri="{BB962C8B-B14F-4D97-AF65-F5344CB8AC3E}">
        <p14:creationId xmlns:p14="http://schemas.microsoft.com/office/powerpoint/2010/main" val="282504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way we tackle</a:t>
            </a:r>
            <a:r>
              <a:rPr lang="en-US" baseline="0" dirty="0" smtClean="0"/>
              <a:t> communicating about science </a:t>
            </a:r>
            <a:r>
              <a:rPr lang="en-US" baseline="0" dirty="0" err="1" smtClean="0"/>
              <a:t>centred</a:t>
            </a:r>
            <a:r>
              <a:rPr lang="en-US" baseline="0" dirty="0" smtClean="0"/>
              <a:t> around five themes #</a:t>
            </a:r>
            <a:r>
              <a:rPr lang="en-US" baseline="0" dirty="0" err="1" smtClean="0"/>
              <a:t>workinprogress</a:t>
            </a:r>
            <a:r>
              <a:rPr lang="en-US" baseline="0" dirty="0" smtClean="0"/>
              <a:t>. Increase impact by making working together in teams comprised of different parts of </a:t>
            </a:r>
            <a:r>
              <a:rPr lang="en-US" baseline="0" dirty="0" err="1" smtClean="0"/>
              <a:t>uni</a:t>
            </a:r>
            <a:r>
              <a:rPr lang="en-US" baseline="0" dirty="0" smtClean="0"/>
              <a:t>, developing strategy, making explicit ambition(s), defining related target groups. Also self-preservation &gt; so much going on at TU Delft, helps to focus.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419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Media training one of the ways we invest in</a:t>
            </a:r>
            <a:r>
              <a:rPr lang="en-GB" baseline="0" dirty="0" smtClean="0"/>
              <a:t> making our scientists and students communicate better with media. Here session for students in same room we are now. In the last few years we’ve trained over 1.000 scientists, building up a large network and a great reputation for the team within TU as we went along. For a long time corner stone in our </a:t>
            </a:r>
            <a:endParaRPr lang="en-GB" dirty="0"/>
          </a:p>
        </p:txBody>
      </p:sp>
      <p:sp>
        <p:nvSpPr>
          <p:cNvPr id="4" name="Slide Number Placeholder 3"/>
          <p:cNvSpPr>
            <a:spLocks noGrp="1"/>
          </p:cNvSpPr>
          <p:nvPr>
            <p:ph type="sldNum" sz="quarter" idx="10"/>
          </p:nvPr>
        </p:nvSpPr>
        <p:spPr/>
        <p:txBody>
          <a:bodyPr/>
          <a:lstStyle/>
          <a:p>
            <a:fld id="{058FFCC7-BEE0-4149-BF2B-8D3A74D1AAF3}" type="slidenum">
              <a:rPr lang="en-GB" smtClean="0"/>
              <a:t>16</a:t>
            </a:fld>
            <a:endParaRPr lang="en-GB"/>
          </a:p>
        </p:txBody>
      </p:sp>
    </p:spTree>
    <p:extLst>
      <p:ext uri="{BB962C8B-B14F-4D97-AF65-F5344CB8AC3E}">
        <p14:creationId xmlns:p14="http://schemas.microsoft.com/office/powerpoint/2010/main" val="32606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Story platform recent development, online</a:t>
            </a:r>
            <a:r>
              <a:rPr lang="en-GB" baseline="0" dirty="0" smtClean="0"/>
              <a:t> November last year. Press release vs story, emphasis on process, the actual work, and the person behind the scientist, motive,. Proud of this platform.</a:t>
            </a:r>
          </a:p>
          <a:p>
            <a:r>
              <a:rPr lang="en-GB" baseline="0" dirty="0" smtClean="0"/>
              <a:t>Impact: through campaigns around a theme, like circular economy, or the SDGs, but also individual: when scientists proudly share their story on LinkedIn. </a:t>
            </a:r>
            <a:endParaRPr lang="en-GB" dirty="0"/>
          </a:p>
        </p:txBody>
      </p:sp>
      <p:sp>
        <p:nvSpPr>
          <p:cNvPr id="4" name="Slide Number Placeholder 3"/>
          <p:cNvSpPr>
            <a:spLocks noGrp="1"/>
          </p:cNvSpPr>
          <p:nvPr>
            <p:ph type="sldNum" sz="quarter" idx="10"/>
          </p:nvPr>
        </p:nvSpPr>
        <p:spPr/>
        <p:txBody>
          <a:bodyPr/>
          <a:lstStyle/>
          <a:p>
            <a:fld id="{058FFCC7-BEE0-4149-BF2B-8D3A74D1AAF3}" type="slidenum">
              <a:rPr lang="en-GB" smtClean="0"/>
              <a:t>17</a:t>
            </a:fld>
            <a:endParaRPr lang="en-GB"/>
          </a:p>
        </p:txBody>
      </p:sp>
    </p:spTree>
    <p:extLst>
      <p:ext uri="{BB962C8B-B14F-4D97-AF65-F5344CB8AC3E}">
        <p14:creationId xmlns:p14="http://schemas.microsoft.com/office/powerpoint/2010/main" val="161851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Also proud of the way we built this up, implemented</a:t>
            </a:r>
            <a:r>
              <a:rPr lang="en-GB" baseline="0" dirty="0" smtClean="0"/>
              <a:t> it and run this platform as grass roots, bottom up initiative. </a:t>
            </a:r>
            <a:br>
              <a:rPr lang="en-GB" baseline="0" dirty="0" smtClean="0"/>
            </a:br>
            <a:r>
              <a:rPr lang="en-GB" baseline="0" dirty="0" smtClean="0"/>
              <a:t>Stepping stone for expanding scope from just stories to include other means like press </a:t>
            </a:r>
            <a:r>
              <a:rPr lang="en-GB" baseline="0" dirty="0" err="1" smtClean="0"/>
              <a:t>rfelease</a:t>
            </a:r>
            <a:r>
              <a:rPr lang="en-GB" baseline="0" dirty="0" smtClean="0"/>
              <a:t>, and even live stories. </a:t>
            </a:r>
            <a:endParaRPr lang="en-GB" dirty="0"/>
          </a:p>
        </p:txBody>
      </p:sp>
      <p:sp>
        <p:nvSpPr>
          <p:cNvPr id="4" name="Slide Number Placeholder 3"/>
          <p:cNvSpPr>
            <a:spLocks noGrp="1"/>
          </p:cNvSpPr>
          <p:nvPr>
            <p:ph type="sldNum" sz="quarter" idx="10"/>
          </p:nvPr>
        </p:nvSpPr>
        <p:spPr/>
        <p:txBody>
          <a:bodyPr/>
          <a:lstStyle/>
          <a:p>
            <a:fld id="{058FFCC7-BEE0-4149-BF2B-8D3A74D1AAF3}" type="slidenum">
              <a:rPr lang="en-GB" smtClean="0"/>
              <a:t>18</a:t>
            </a:fld>
            <a:endParaRPr lang="en-GB"/>
          </a:p>
        </p:txBody>
      </p:sp>
    </p:spTree>
    <p:extLst>
      <p:ext uri="{BB962C8B-B14F-4D97-AF65-F5344CB8AC3E}">
        <p14:creationId xmlns:p14="http://schemas.microsoft.com/office/powerpoint/2010/main" val="206281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Started keeping track, simple Google Analytics.</a:t>
            </a:r>
            <a:r>
              <a:rPr lang="en-GB"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Content -&gt; </a:t>
            </a:r>
            <a:r>
              <a:rPr lang="nl-NL" sz="1200" kern="1200" dirty="0" err="1" smtClean="0">
                <a:solidFill>
                  <a:schemeClr val="tx1"/>
                </a:solidFill>
                <a:effectLst/>
                <a:latin typeface="+mn-lt"/>
                <a:ea typeface="+mn-ea"/>
                <a:cs typeface="+mn-cs"/>
              </a:rPr>
              <a:t>reach</a:t>
            </a:r>
            <a:r>
              <a:rPr lang="nl-NL" sz="1200" kern="1200" dirty="0" smtClean="0">
                <a:solidFill>
                  <a:schemeClr val="tx1"/>
                </a:solidFill>
                <a:effectLst/>
                <a:latin typeface="+mn-lt"/>
                <a:ea typeface="+mn-ea"/>
                <a:cs typeface="+mn-cs"/>
              </a:rPr>
              <a:t> -&gt; </a:t>
            </a:r>
            <a:r>
              <a:rPr lang="nl-NL" sz="1200" kern="1200" dirty="0" err="1" smtClean="0">
                <a:solidFill>
                  <a:schemeClr val="tx1"/>
                </a:solidFill>
                <a:effectLst/>
                <a:latin typeface="+mn-lt"/>
                <a:ea typeface="+mn-ea"/>
                <a:cs typeface="+mn-cs"/>
              </a:rPr>
              <a:t>interaction</a:t>
            </a:r>
            <a:r>
              <a:rPr lang="nl-NL" sz="1200" kern="1200" dirty="0" smtClean="0">
                <a:solidFill>
                  <a:schemeClr val="tx1"/>
                </a:solidFill>
                <a:effectLst/>
                <a:latin typeface="+mn-lt"/>
                <a:ea typeface="+mn-ea"/>
                <a:cs typeface="+mn-cs"/>
              </a:rPr>
              <a:t> -&gt; transaction</a:t>
            </a:r>
            <a:r>
              <a:rPr lang="nl-NL" sz="1200" kern="1200" baseline="0" dirty="0" smtClean="0">
                <a:solidFill>
                  <a:schemeClr val="tx1"/>
                </a:solidFill>
                <a:effectLst/>
                <a:latin typeface="+mn-lt"/>
                <a:ea typeface="+mn-ea"/>
                <a:cs typeface="+mn-cs"/>
              </a:rPr>
              <a:t> </a:t>
            </a:r>
            <a:r>
              <a:rPr lang="nl-NL" sz="1200" kern="1200" dirty="0" smtClean="0">
                <a:solidFill>
                  <a:schemeClr val="tx1"/>
                </a:solidFill>
                <a:effectLst/>
                <a:latin typeface="+mn-lt"/>
                <a:ea typeface="+mn-ea"/>
                <a:cs typeface="+mn-cs"/>
              </a:rPr>
              <a:t>-&gt; impact in society</a:t>
            </a:r>
            <a:endParaRPr lang="en-GB" sz="1200" kern="1200" dirty="0" smtClean="0">
              <a:solidFill>
                <a:schemeClr val="tx1"/>
              </a:solidFill>
              <a:effectLst/>
              <a:latin typeface="+mn-lt"/>
              <a:ea typeface="+mn-ea"/>
              <a:cs typeface="+mn-cs"/>
            </a:endParaRPr>
          </a:p>
          <a:p>
            <a:r>
              <a:rPr lang="en-GB" dirty="0" smtClean="0"/>
              <a:t> </a:t>
            </a:r>
            <a:endParaRPr lang="en-GB" dirty="0"/>
          </a:p>
        </p:txBody>
      </p:sp>
      <p:sp>
        <p:nvSpPr>
          <p:cNvPr id="4" name="Slide Number Placeholder 3"/>
          <p:cNvSpPr>
            <a:spLocks noGrp="1"/>
          </p:cNvSpPr>
          <p:nvPr>
            <p:ph type="sldNum" sz="quarter" idx="10"/>
          </p:nvPr>
        </p:nvSpPr>
        <p:spPr/>
        <p:txBody>
          <a:bodyPr/>
          <a:lstStyle/>
          <a:p>
            <a:fld id="{058FFCC7-BEE0-4149-BF2B-8D3A74D1AAF3}" type="slidenum">
              <a:rPr lang="en-GB" smtClean="0"/>
              <a:t>19</a:t>
            </a:fld>
            <a:endParaRPr lang="en-GB"/>
          </a:p>
        </p:txBody>
      </p:sp>
    </p:spTree>
    <p:extLst>
      <p:ext uri="{BB962C8B-B14F-4D97-AF65-F5344CB8AC3E}">
        <p14:creationId xmlns:p14="http://schemas.microsoft.com/office/powerpoint/2010/main" val="882201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impact-landscape as a whole – all types of stakeholders you could possibly</a:t>
            </a:r>
            <a:r>
              <a:rPr lang="en-GB" sz="1200" kern="1200" baseline="0" dirty="0" smtClean="0">
                <a:solidFill>
                  <a:schemeClr val="tx1"/>
                </a:solidFill>
                <a:effectLst/>
                <a:latin typeface="+mn-lt"/>
                <a:ea typeface="+mn-ea"/>
                <a:cs typeface="+mn-cs"/>
              </a:rPr>
              <a:t> contact/work with. Where would we place science communication?</a:t>
            </a:r>
            <a:endParaRPr lang="nl-NL"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D49F-E2F6-4680-92B0-68593BF3E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463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13-9-2020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13-9-2020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13-9-2020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13-9-2020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13-9-2020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13-9-2020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3791B6CB-EA61-463B-9BE6-C973201B093E}" type="datetimeFigureOut">
              <a:rPr lang="nl-NL" smtClean="0"/>
              <a:t>13-9-2020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3791B6CB-EA61-463B-9BE6-C973201B093E}" type="datetimeFigureOut">
              <a:rPr lang="nl-NL" smtClean="0"/>
              <a:t>13-9-2020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13-9-2020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13-9-2020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13-9-2020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13-9-2020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‹nr.›</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650.sv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11" Type="http://schemas.openxmlformats.org/officeDocument/2006/relationships/image" Target="../media/image690.svg"/><Relationship Id="rId5" Type="http://schemas.openxmlformats.org/officeDocument/2006/relationships/image" Target="../media/image14.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670.sv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16" y="5643154"/>
            <a:ext cx="3979657" cy="869664"/>
          </a:xfrm>
          <a:prstGeom prst="rect">
            <a:avLst/>
          </a:prstGeom>
        </p:spPr>
      </p:pic>
      <p:sp>
        <p:nvSpPr>
          <p:cNvPr id="19" name="Tekstvak 18"/>
          <p:cNvSpPr txBox="1"/>
          <p:nvPr/>
        </p:nvSpPr>
        <p:spPr>
          <a:xfrm>
            <a:off x="0" y="1777818"/>
            <a:ext cx="12192001"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Welcome to </a:t>
            </a:r>
            <a:r>
              <a:rPr kumimoji="0" lang="nl-NL" sz="3600" b="0" i="1" u="none" strike="noStrike" kern="1200" cap="none" spc="0" normalizeH="0" baseline="0" noProof="0" dirty="0" smtClean="0">
                <a:ln>
                  <a:noFill/>
                </a:ln>
                <a:solidFill>
                  <a:prstClr val="black">
                    <a:lumMod val="50000"/>
                  </a:prstClr>
                </a:solidFill>
                <a:effectLst/>
                <a:uLnTx/>
                <a:uFillTx/>
                <a:latin typeface="Garamond" panose="02020404030301010803" pitchFamily="18" charset="0"/>
                <a:ea typeface="+mn-ea"/>
                <a:cs typeface="+mn-cs"/>
              </a:rPr>
              <a:t>the </a:t>
            </a: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international </a:t>
            </a:r>
            <a:r>
              <a:rPr kumimoji="0" lang="nl-NL" sz="3600" b="0" i="1" u="none" strike="noStrike" kern="1200" cap="none" spc="0" normalizeH="0" baseline="0" noProof="0" dirty="0" smtClean="0">
                <a:ln>
                  <a:noFill/>
                </a:ln>
                <a:solidFill>
                  <a:prstClr val="black">
                    <a:lumMod val="50000"/>
                  </a:prstClr>
                </a:solidFill>
                <a:effectLst/>
                <a:uLnTx/>
                <a:uFillTx/>
                <a:latin typeface="Garamond" panose="02020404030301010803" pitchFamily="18" charset="0"/>
                <a:ea typeface="+mn-ea"/>
                <a:cs typeface="+mn-cs"/>
              </a:rPr>
              <a:t>course </a:t>
            </a: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lang="en-US" sz="4800" b="1" dirty="0" smtClean="0">
                <a:solidFill>
                  <a:srgbClr val="820000"/>
                </a:solidFill>
                <a:latin typeface="Garamond" panose="02020404030301010803" pitchFamily="18" charset="0"/>
              </a:rPr>
              <a:t>Science Communication for Societal Impact</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20691" y="4172242"/>
            <a:ext cx="7785451" cy="461665"/>
          </a:xfrm>
          <a:prstGeom prst="rect">
            <a:avLst/>
          </a:prstGeom>
          <a:noFill/>
        </p:spPr>
        <p:txBody>
          <a:bodyPr wrap="square" rtlCol="0">
            <a:spAutoFit/>
          </a:bodyPr>
          <a:lstStyle/>
          <a:p>
            <a:pPr lvl="0" algn="ctr"/>
            <a:r>
              <a:rPr lang="en-US" sz="2400" b="1" noProof="0" dirty="0" smtClean="0">
                <a:solidFill>
                  <a:prstClr val="black"/>
                </a:solidFill>
                <a:latin typeface="Garamond" panose="02020404030301010803" pitchFamily="18" charset="0"/>
              </a:rPr>
              <a:t>14-18 September, hosted online from Delft</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pic>
        <p:nvPicPr>
          <p:cNvPr id="3" name="Afbeelding 2"/>
          <p:cNvPicPr>
            <a:picLocks noChangeAspect="1"/>
          </p:cNvPicPr>
          <p:nvPr/>
        </p:nvPicPr>
        <p:blipFill>
          <a:blip r:embed="rId4"/>
          <a:stretch>
            <a:fillRect/>
          </a:stretch>
        </p:blipFill>
        <p:spPr>
          <a:xfrm>
            <a:off x="9362734" y="5657064"/>
            <a:ext cx="855754" cy="855754"/>
          </a:xfrm>
          <a:prstGeom prst="rect">
            <a:avLst/>
          </a:prstGeom>
        </p:spPr>
      </p:pic>
      <p:pic>
        <p:nvPicPr>
          <p:cNvPr id="9" name="Afbeelding 8"/>
          <p:cNvPicPr>
            <a:picLocks noChangeAspect="1"/>
          </p:cNvPicPr>
          <p:nvPr/>
        </p:nvPicPr>
        <p:blipFill rotWithShape="1">
          <a:blip r:embed="rId5"/>
          <a:srcRect l="5344" t="13300" r="7529" b="16370"/>
          <a:stretch/>
        </p:blipFill>
        <p:spPr>
          <a:xfrm>
            <a:off x="10432869" y="5451566"/>
            <a:ext cx="1410788" cy="1132114"/>
          </a:xfrm>
          <a:prstGeom prst="rect">
            <a:avLst/>
          </a:prstGeom>
        </p:spPr>
      </p:pic>
      <p:pic>
        <p:nvPicPr>
          <p:cNvPr id="10" name="Afbeelding 9"/>
          <p:cNvPicPr>
            <a:picLocks noChangeAspect="1"/>
          </p:cNvPicPr>
          <p:nvPr/>
        </p:nvPicPr>
        <p:blipFill>
          <a:blip r:embed="rId6"/>
          <a:stretch>
            <a:fillRect/>
          </a:stretch>
        </p:blipFill>
        <p:spPr>
          <a:xfrm>
            <a:off x="5303791" y="5089696"/>
            <a:ext cx="1619250" cy="1485900"/>
          </a:xfrm>
          <a:prstGeom prst="rect">
            <a:avLst/>
          </a:prstGeom>
        </p:spPr>
      </p:pic>
    </p:spTree>
    <p:extLst>
      <p:ext uri="{BB962C8B-B14F-4D97-AF65-F5344CB8AC3E}">
        <p14:creationId xmlns:p14="http://schemas.microsoft.com/office/powerpoint/2010/main" val="4109773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218849" y="2154324"/>
            <a:ext cx="5823763"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6500" b="1" dirty="0" smtClean="0">
                <a:solidFill>
                  <a:srgbClr val="820000"/>
                </a:solidFill>
                <a:latin typeface="Garamond" panose="02020404030301010803" pitchFamily="18" charset="0"/>
              </a:rPr>
              <a:t>Joost Ravoo</a:t>
            </a:r>
          </a:p>
          <a:p>
            <a:pPr algn="ctr"/>
            <a:r>
              <a:rPr lang="en-US" sz="3400" i="1" dirty="0">
                <a:latin typeface="Garamond" panose="02020404030301010803" pitchFamily="18" charset="0"/>
              </a:rPr>
              <a:t>Director of Marketing &amp; Communication at </a:t>
            </a:r>
            <a:r>
              <a:rPr lang="en-US" sz="3400" i="1" dirty="0" smtClean="0">
                <a:latin typeface="Garamond" panose="02020404030301010803" pitchFamily="18" charset="0"/>
              </a:rPr>
              <a:t>Delft University of Technology</a:t>
            </a:r>
            <a:r>
              <a:rPr lang="en-US" dirty="0"/>
              <a:t>	</a:t>
            </a:r>
          </a:p>
        </p:txBody>
      </p:sp>
      <p:sp>
        <p:nvSpPr>
          <p:cNvPr id="12" name="Tekstvak 11"/>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
        <p:nvSpPr>
          <p:cNvPr id="11" name="Titel 1">
            <a:extLst>
              <a:ext uri="{FF2B5EF4-FFF2-40B4-BE49-F238E27FC236}">
                <a16:creationId xmlns:a16="http://schemas.microsoft.com/office/drawing/2014/main" id="{6DAA1982-755C-4897-B83D-619215647D02}"/>
              </a:ext>
            </a:extLst>
          </p:cNvPr>
          <p:cNvSpPr txBox="1">
            <a:spLocks/>
          </p:cNvSpPr>
          <p:nvPr/>
        </p:nvSpPr>
        <p:spPr>
          <a:xfrm>
            <a:off x="5841370" y="1968044"/>
            <a:ext cx="5823763" cy="3789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6500" b="1" dirty="0" smtClean="0">
                <a:solidFill>
                  <a:srgbClr val="820000"/>
                </a:solidFill>
                <a:latin typeface="Garamond" panose="02020404030301010803" pitchFamily="18" charset="0"/>
              </a:rPr>
              <a:t>Roy Meijer</a:t>
            </a:r>
          </a:p>
          <a:p>
            <a:pPr algn="ctr"/>
            <a:r>
              <a:rPr lang="en-US" sz="3400" i="1" dirty="0">
                <a:latin typeface="Garamond" panose="02020404030301010803" pitchFamily="18" charset="0"/>
              </a:rPr>
              <a:t>Science Information Officer at Delft University of Technology </a:t>
            </a:r>
            <a:r>
              <a:rPr lang="en-US" dirty="0" smtClean="0"/>
              <a:t>	</a:t>
            </a:r>
            <a:endParaRPr lang="en-US" dirty="0"/>
          </a:p>
        </p:txBody>
      </p:sp>
    </p:spTree>
    <p:extLst>
      <p:ext uri="{BB962C8B-B14F-4D97-AF65-F5344CB8AC3E}">
        <p14:creationId xmlns:p14="http://schemas.microsoft.com/office/powerpoint/2010/main" val="2960002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6987" y="674006"/>
            <a:ext cx="8770612" cy="2926445"/>
          </a:xfrm>
        </p:spPr>
        <p:txBody>
          <a:bodyPr>
            <a:normAutofit fontScale="90000"/>
          </a:bodyPr>
          <a:lstStyle/>
          <a:p>
            <a:pPr algn="l"/>
            <a:r>
              <a:rPr lang="en-US" sz="11733" dirty="0">
                <a:latin typeface="Arial"/>
                <a:cs typeface="Arial"/>
              </a:rPr>
              <a:t>Welcome to TU Delft!</a:t>
            </a:r>
            <a:endParaRPr lang="en-US" sz="11733" dirty="0">
              <a:latin typeface="Arial"/>
              <a:cs typeface="Arial"/>
            </a:endParaRPr>
          </a:p>
        </p:txBody>
      </p:sp>
      <p:sp>
        <p:nvSpPr>
          <p:cNvPr id="3" name="Subtitle 2"/>
          <p:cNvSpPr>
            <a:spLocks noGrp="1"/>
          </p:cNvSpPr>
          <p:nvPr>
            <p:ph type="subTitle" idx="1"/>
          </p:nvPr>
        </p:nvSpPr>
        <p:spPr>
          <a:xfrm>
            <a:off x="2506987" y="3886200"/>
            <a:ext cx="7856213" cy="1752600"/>
          </a:xfrm>
        </p:spPr>
        <p:txBody>
          <a:bodyPr>
            <a:normAutofit/>
          </a:bodyPr>
          <a:lstStyle/>
          <a:p>
            <a:pPr algn="l"/>
            <a:r>
              <a:rPr lang="en-US" dirty="0" smtClean="0">
                <a:latin typeface="Arial"/>
                <a:cs typeface="Arial"/>
              </a:rPr>
              <a:t>Science Communication </a:t>
            </a:r>
          </a:p>
          <a:p>
            <a:pPr algn="l"/>
            <a:r>
              <a:rPr lang="en-US" dirty="0" smtClean="0">
                <a:latin typeface="Arial"/>
                <a:cs typeface="Arial"/>
              </a:rPr>
              <a:t>for Societal Impact</a:t>
            </a:r>
          </a:p>
          <a:p>
            <a:pPr algn="l"/>
            <a:r>
              <a:rPr lang="en-US" sz="2533" dirty="0"/>
              <a:t>AESIS course 14-18 September 2020</a:t>
            </a:r>
            <a:endParaRPr lang="en-US" sz="2533" dirty="0"/>
          </a:p>
        </p:txBody>
      </p:sp>
    </p:spTree>
    <p:extLst>
      <p:ext uri="{BB962C8B-B14F-4D97-AF65-F5344CB8AC3E}">
        <p14:creationId xmlns:p14="http://schemas.microsoft.com/office/powerpoint/2010/main" val="1159186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Date Placeholder 2"/>
          <p:cNvSpPr>
            <a:spLocks noGrp="1"/>
          </p:cNvSpPr>
          <p:nvPr>
            <p:ph type="dt" sz="half" idx="10"/>
          </p:nvPr>
        </p:nvSpPr>
        <p:spPr/>
        <p:txBody>
          <a:bodyPr/>
          <a:lstStyle/>
          <a:p>
            <a:fld id="{731CD031-FC28-41D7-9493-FCE2B056A56B}" type="datetime4">
              <a:rPr lang="nl-NL" noProof="0" smtClean="0"/>
              <a:t>13 september 2020</a:t>
            </a:fld>
            <a:endParaRPr lang="nl-NL" noProof="0"/>
          </a:p>
        </p:txBody>
      </p:sp>
      <p:sp>
        <p:nvSpPr>
          <p:cNvPr id="4" name="Footer Placeholder 3"/>
          <p:cNvSpPr>
            <a:spLocks noGrp="1"/>
          </p:cNvSpPr>
          <p:nvPr>
            <p:ph type="ftr" sz="quarter" idx="11"/>
          </p:nvPr>
        </p:nvSpPr>
        <p:spPr/>
        <p:txBody>
          <a:bodyPr/>
          <a:lstStyle/>
          <a:p>
            <a:endParaRPr lang="nl-NL" noProof="0"/>
          </a:p>
        </p:txBody>
      </p:sp>
      <p:sp>
        <p:nvSpPr>
          <p:cNvPr id="5" name="Slide Number Placeholder 4"/>
          <p:cNvSpPr>
            <a:spLocks noGrp="1"/>
          </p:cNvSpPr>
          <p:nvPr>
            <p:ph type="sldNum" sz="quarter" idx="12"/>
          </p:nvPr>
        </p:nvSpPr>
        <p:spPr/>
        <p:txBody>
          <a:bodyPr/>
          <a:lstStyle/>
          <a:p>
            <a:fld id="{D7B5DC5B-6873-43DB-ADC7-B15ACCE0DFDB}" type="slidenum">
              <a:rPr lang="nl-NL" noProof="0" smtClean="0"/>
              <a:t>12</a:t>
            </a:fld>
            <a:endParaRPr lang="nl-NL" noProof="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537"/>
          <a:stretch/>
        </p:blipFill>
        <p:spPr>
          <a:xfrm>
            <a:off x="1437267" y="4581"/>
            <a:ext cx="11151220" cy="6853419"/>
          </a:xfrm>
          <a:prstGeom prst="rect">
            <a:avLst/>
          </a:prstGeom>
        </p:spPr>
      </p:pic>
    </p:spTree>
    <p:extLst>
      <p:ext uri="{BB962C8B-B14F-4D97-AF65-F5344CB8AC3E}">
        <p14:creationId xmlns:p14="http://schemas.microsoft.com/office/powerpoint/2010/main" val="80138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Date Placeholder 2"/>
          <p:cNvSpPr>
            <a:spLocks noGrp="1"/>
          </p:cNvSpPr>
          <p:nvPr>
            <p:ph type="dt" sz="half" idx="10"/>
          </p:nvPr>
        </p:nvSpPr>
        <p:spPr/>
        <p:txBody>
          <a:bodyPr/>
          <a:lstStyle/>
          <a:p>
            <a:fld id="{731CD031-FC28-41D7-9493-FCE2B056A56B}" type="datetime4">
              <a:rPr lang="nl-NL" noProof="0" smtClean="0"/>
              <a:t>13 september 2020</a:t>
            </a:fld>
            <a:endParaRPr lang="nl-NL" noProof="0"/>
          </a:p>
        </p:txBody>
      </p:sp>
      <p:sp>
        <p:nvSpPr>
          <p:cNvPr id="4" name="Footer Placeholder 3"/>
          <p:cNvSpPr>
            <a:spLocks noGrp="1"/>
          </p:cNvSpPr>
          <p:nvPr>
            <p:ph type="ftr" sz="quarter" idx="11"/>
          </p:nvPr>
        </p:nvSpPr>
        <p:spPr/>
        <p:txBody>
          <a:bodyPr/>
          <a:lstStyle/>
          <a:p>
            <a:endParaRPr lang="nl-NL" noProof="0"/>
          </a:p>
        </p:txBody>
      </p:sp>
      <p:sp>
        <p:nvSpPr>
          <p:cNvPr id="5" name="Slide Number Placeholder 4"/>
          <p:cNvSpPr>
            <a:spLocks noGrp="1"/>
          </p:cNvSpPr>
          <p:nvPr>
            <p:ph type="sldNum" sz="quarter" idx="12"/>
          </p:nvPr>
        </p:nvSpPr>
        <p:spPr/>
        <p:txBody>
          <a:bodyPr/>
          <a:lstStyle/>
          <a:p>
            <a:fld id="{D7B5DC5B-6873-43DB-ADC7-B15ACCE0DFDB}" type="slidenum">
              <a:rPr lang="nl-NL" noProof="0" smtClean="0"/>
              <a:t>13</a:t>
            </a:fld>
            <a:endParaRPr lang="nl-NL" noProof="0"/>
          </a:p>
        </p:txBody>
      </p:sp>
      <p:pic>
        <p:nvPicPr>
          <p:cNvPr id="6" name="Picture 5"/>
          <p:cNvPicPr>
            <a:picLocks noChangeAspect="1"/>
          </p:cNvPicPr>
          <p:nvPr/>
        </p:nvPicPr>
        <p:blipFill rotWithShape="1">
          <a:blip r:embed="rId3"/>
          <a:srcRect t="3646"/>
          <a:stretch/>
        </p:blipFill>
        <p:spPr>
          <a:xfrm>
            <a:off x="1427357" y="1"/>
            <a:ext cx="10764643" cy="6917192"/>
          </a:xfrm>
          <a:prstGeom prst="rect">
            <a:avLst/>
          </a:prstGeom>
        </p:spPr>
      </p:pic>
    </p:spTree>
    <p:extLst>
      <p:ext uri="{BB962C8B-B14F-4D97-AF65-F5344CB8AC3E}">
        <p14:creationId xmlns:p14="http://schemas.microsoft.com/office/powerpoint/2010/main" val="176774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8000" y="400090"/>
            <a:ext cx="9456000" cy="416525"/>
          </a:xfrm>
        </p:spPr>
        <p:txBody>
          <a:bodyPr>
            <a:normAutofit fontScale="90000"/>
          </a:bodyPr>
          <a:lstStyle/>
          <a:p>
            <a:r>
              <a:rPr lang="en-GB" dirty="0" smtClean="0"/>
              <a:t>Challenge. Change. Impact!</a:t>
            </a:r>
            <a:endParaRPr lang="en-GB" dirty="0"/>
          </a:p>
        </p:txBody>
      </p:sp>
      <p:sp>
        <p:nvSpPr>
          <p:cNvPr id="3" name="Date Placeholder 2"/>
          <p:cNvSpPr>
            <a:spLocks noGrp="1"/>
          </p:cNvSpPr>
          <p:nvPr>
            <p:ph type="dt" sz="half" idx="10"/>
          </p:nvPr>
        </p:nvSpPr>
        <p:spPr/>
        <p:txBody>
          <a:bodyPr/>
          <a:lstStyle/>
          <a:p>
            <a:fld id="{731CD031-FC28-41D7-9493-FCE2B056A56B}" type="datetime4">
              <a:rPr lang="nl-NL" noProof="0" smtClean="0"/>
              <a:t>13 september 2020</a:t>
            </a:fld>
            <a:endParaRPr lang="nl-NL" noProof="0"/>
          </a:p>
        </p:txBody>
      </p:sp>
      <p:sp>
        <p:nvSpPr>
          <p:cNvPr id="4" name="Footer Placeholder 3"/>
          <p:cNvSpPr>
            <a:spLocks noGrp="1"/>
          </p:cNvSpPr>
          <p:nvPr>
            <p:ph type="ftr" sz="quarter" idx="11"/>
          </p:nvPr>
        </p:nvSpPr>
        <p:spPr/>
        <p:txBody>
          <a:bodyPr/>
          <a:lstStyle/>
          <a:p>
            <a:endParaRPr lang="nl-NL" noProof="0"/>
          </a:p>
        </p:txBody>
      </p:sp>
      <p:sp>
        <p:nvSpPr>
          <p:cNvPr id="5" name="Slide Number Placeholder 4"/>
          <p:cNvSpPr>
            <a:spLocks noGrp="1"/>
          </p:cNvSpPr>
          <p:nvPr>
            <p:ph type="sldNum" sz="quarter" idx="12"/>
          </p:nvPr>
        </p:nvSpPr>
        <p:spPr/>
        <p:txBody>
          <a:bodyPr/>
          <a:lstStyle/>
          <a:p>
            <a:fld id="{D7B5DC5B-6873-43DB-ADC7-B15ACCE0DFDB}" type="slidenum">
              <a:rPr lang="nl-NL" noProof="0" smtClean="0"/>
              <a:t>14</a:t>
            </a:fld>
            <a:endParaRPr lang="nl-NL" noProof="0"/>
          </a:p>
        </p:txBody>
      </p:sp>
      <p:pic>
        <p:nvPicPr>
          <p:cNvPr id="6" name="Picture 5"/>
          <p:cNvPicPr>
            <a:picLocks noChangeAspect="1"/>
          </p:cNvPicPr>
          <p:nvPr/>
        </p:nvPicPr>
        <p:blipFill>
          <a:blip r:embed="rId3"/>
          <a:stretch>
            <a:fillRect/>
          </a:stretch>
        </p:blipFill>
        <p:spPr>
          <a:xfrm>
            <a:off x="2319453" y="908300"/>
            <a:ext cx="8583961" cy="6062459"/>
          </a:xfrm>
          <a:prstGeom prst="rect">
            <a:avLst/>
          </a:prstGeom>
        </p:spPr>
      </p:pic>
    </p:spTree>
    <p:extLst>
      <p:ext uri="{BB962C8B-B14F-4D97-AF65-F5344CB8AC3E}">
        <p14:creationId xmlns:p14="http://schemas.microsoft.com/office/powerpoint/2010/main" val="283251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Tijdelijke aanduiding voor afbeelding 47" descr="Afbeelding met outdoor-object&#10;&#10;Automatisch gegenereerde beschrijving">
            <a:extLst>
              <a:ext uri="{FF2B5EF4-FFF2-40B4-BE49-F238E27FC236}">
                <a16:creationId xmlns:a16="http://schemas.microsoft.com/office/drawing/2014/main" id="{6AC88729-F651-401A-8862-2859F2D3C25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l="11770"/>
          <a:stretch/>
        </p:blipFill>
        <p:spPr>
          <a:xfrm>
            <a:off x="1434906" y="2"/>
            <a:ext cx="10757095" cy="6857999"/>
          </a:xfrm>
          <a:prstGeom prst="rect">
            <a:avLst/>
          </a:prstGeom>
        </p:spPr>
      </p:pic>
      <p:sp>
        <p:nvSpPr>
          <p:cNvPr id="93" name="Rectangle 92"/>
          <p:cNvSpPr/>
          <p:nvPr/>
        </p:nvSpPr>
        <p:spPr>
          <a:xfrm>
            <a:off x="1434906" y="-296428"/>
            <a:ext cx="11563903" cy="739701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defTabSz="914377"/>
            <a:endParaRPr lang="en-US" sz="1600" dirty="0" err="1">
              <a:solidFill>
                <a:prstClr val="white"/>
              </a:solidFill>
              <a:latin typeface="Arial" panose="020B0604020202020204"/>
            </a:endParaRPr>
          </a:p>
        </p:txBody>
      </p:sp>
      <p:sp>
        <p:nvSpPr>
          <p:cNvPr id="13" name="Tekstvak 53">
            <a:extLst>
              <a:ext uri="{FF2B5EF4-FFF2-40B4-BE49-F238E27FC236}">
                <a16:creationId xmlns:a16="http://schemas.microsoft.com/office/drawing/2014/main" id="{4F5C1A9B-7B73-403F-B8E7-13D27E59B0D6}"/>
              </a:ext>
            </a:extLst>
          </p:cNvPr>
          <p:cNvSpPr txBox="1"/>
          <p:nvPr/>
        </p:nvSpPr>
        <p:spPr>
          <a:xfrm>
            <a:off x="3863933" y="2444477"/>
            <a:ext cx="1153747" cy="371396"/>
          </a:xfrm>
          <a:prstGeom prst="rect">
            <a:avLst/>
          </a:prstGeom>
          <a:effectLst>
            <a:glow rad="1790700">
              <a:schemeClr val="accent1">
                <a:satMod val="175000"/>
                <a:alpha val="41000"/>
              </a:schemeClr>
            </a:glow>
          </a:effectLst>
        </p:spPr>
        <p:txBody>
          <a:bodyPr vert="horz" lIns="0" tIns="0" rIns="0" bIns="0" rtlCol="0" anchor="ctr">
            <a:noAutofit/>
          </a:bodyPr>
          <a:lstStyle>
            <a:lvl1pPr>
              <a:lnSpc>
                <a:spcPct val="80000"/>
              </a:lnSpc>
              <a:spcBef>
                <a:spcPct val="0"/>
              </a:spcBef>
              <a:buNone/>
              <a:defRPr sz="2800" b="1">
                <a:solidFill>
                  <a:schemeClr val="bg1"/>
                </a:solidFill>
                <a:effectLst>
                  <a:outerShdw blurRad="38100" dist="38100" dir="2700000" algn="tl">
                    <a:srgbClr val="000000">
                      <a:alpha val="43137"/>
                    </a:srgbClr>
                  </a:outerShdw>
                </a:effectLst>
                <a:latin typeface="+mj-lt"/>
                <a:ea typeface="+mj-ea"/>
                <a:cs typeface="+mj-cs"/>
              </a:defRPr>
            </a:lvl1pPr>
          </a:lstStyle>
          <a:p>
            <a:pPr algn="ctr" defTabSz="914377"/>
            <a:r>
              <a:rPr lang="nl-NL" sz="1800" dirty="0">
                <a:solidFill>
                  <a:prstClr val="white"/>
                </a:solidFill>
                <a:effectLst>
                  <a:glow rad="736600">
                    <a:srgbClr val="00A6D6">
                      <a:satMod val="175000"/>
                      <a:alpha val="7000"/>
                    </a:srgbClr>
                  </a:glow>
                </a:effectLst>
                <a:latin typeface="Arial" panose="020B0604020202020204"/>
              </a:rPr>
              <a:t>Health &amp; Care</a:t>
            </a:r>
            <a:endParaRPr lang="nl-NL" dirty="0">
              <a:solidFill>
                <a:prstClr val="white"/>
              </a:solidFill>
              <a:effectLst>
                <a:glow rad="736600">
                  <a:srgbClr val="00A6D6">
                    <a:satMod val="175000"/>
                    <a:alpha val="7000"/>
                  </a:srgbClr>
                </a:glow>
              </a:effectLst>
              <a:latin typeface="Arial" panose="020B0604020202020204"/>
            </a:endParaRPr>
          </a:p>
        </p:txBody>
      </p:sp>
      <p:sp>
        <p:nvSpPr>
          <p:cNvPr id="14" name="Ovaal 54">
            <a:extLst>
              <a:ext uri="{FF2B5EF4-FFF2-40B4-BE49-F238E27FC236}">
                <a16:creationId xmlns:a16="http://schemas.microsoft.com/office/drawing/2014/main" id="{4B9A4CAA-A269-4784-B709-D4649A7EAA7C}"/>
              </a:ext>
            </a:extLst>
          </p:cNvPr>
          <p:cNvSpPr/>
          <p:nvPr/>
        </p:nvSpPr>
        <p:spPr>
          <a:xfrm>
            <a:off x="3915130" y="1107774"/>
            <a:ext cx="1102551" cy="1102551"/>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defTabSz="914377"/>
            <a:endParaRPr lang="nl-NL" sz="1600">
              <a:solidFill>
                <a:prstClr val="white"/>
              </a:solidFill>
              <a:latin typeface="Arial" panose="020B0604020202020204"/>
            </a:endParaRPr>
          </a:p>
        </p:txBody>
      </p:sp>
      <p:sp>
        <p:nvSpPr>
          <p:cNvPr id="15" name="Tekstvak 75">
            <a:extLst>
              <a:ext uri="{FF2B5EF4-FFF2-40B4-BE49-F238E27FC236}">
                <a16:creationId xmlns:a16="http://schemas.microsoft.com/office/drawing/2014/main" id="{FCAA7DC3-FCB3-4705-B328-0F9AF79D4A50}"/>
              </a:ext>
            </a:extLst>
          </p:cNvPr>
          <p:cNvSpPr txBox="1"/>
          <p:nvPr/>
        </p:nvSpPr>
        <p:spPr>
          <a:xfrm>
            <a:off x="5441368" y="2457729"/>
            <a:ext cx="1153747" cy="371396"/>
          </a:xfrm>
          <a:prstGeom prst="rect">
            <a:avLst/>
          </a:prstGeom>
          <a:effectLst>
            <a:glow rad="1790700">
              <a:schemeClr val="accent1">
                <a:satMod val="175000"/>
                <a:alpha val="41000"/>
              </a:schemeClr>
            </a:glow>
          </a:effectLst>
        </p:spPr>
        <p:txBody>
          <a:bodyPr vert="horz" lIns="0" tIns="0" rIns="0" bIns="0" rtlCol="0" anchor="ctr">
            <a:noAutofit/>
          </a:bodyPr>
          <a:lstStyle>
            <a:lvl1pPr>
              <a:lnSpc>
                <a:spcPct val="80000"/>
              </a:lnSpc>
              <a:spcBef>
                <a:spcPct val="0"/>
              </a:spcBef>
              <a:buNone/>
              <a:defRPr sz="2800" b="1">
                <a:solidFill>
                  <a:schemeClr val="bg1"/>
                </a:solidFill>
                <a:effectLst>
                  <a:outerShdw blurRad="38100" dist="38100" dir="2700000" algn="tl">
                    <a:srgbClr val="000000">
                      <a:alpha val="43137"/>
                    </a:srgbClr>
                  </a:outerShdw>
                </a:effectLst>
                <a:latin typeface="+mj-lt"/>
                <a:ea typeface="+mj-ea"/>
                <a:cs typeface="+mj-cs"/>
              </a:defRPr>
            </a:lvl1pPr>
          </a:lstStyle>
          <a:p>
            <a:pPr algn="ctr" defTabSz="914377"/>
            <a:r>
              <a:rPr lang="nl-NL" sz="1800" dirty="0">
                <a:solidFill>
                  <a:prstClr val="white"/>
                </a:solidFill>
                <a:effectLst>
                  <a:glow rad="736600">
                    <a:srgbClr val="00A6D6">
                      <a:satMod val="175000"/>
                      <a:alpha val="7000"/>
                    </a:srgbClr>
                  </a:glow>
                </a:effectLst>
                <a:latin typeface="Arial" panose="020B0604020202020204"/>
              </a:rPr>
              <a:t>Energy </a:t>
            </a:r>
            <a:r>
              <a:rPr lang="nl-NL" sz="1800" dirty="0" err="1">
                <a:solidFill>
                  <a:prstClr val="white"/>
                </a:solidFill>
                <a:effectLst>
                  <a:glow rad="736600">
                    <a:srgbClr val="00A6D6">
                      <a:satMod val="175000"/>
                      <a:alpha val="7000"/>
                    </a:srgbClr>
                  </a:glow>
                </a:effectLst>
                <a:latin typeface="Arial" panose="020B0604020202020204"/>
              </a:rPr>
              <a:t>Transition</a:t>
            </a:r>
            <a:endParaRPr lang="nl-NL" dirty="0">
              <a:solidFill>
                <a:prstClr val="white"/>
              </a:solidFill>
              <a:effectLst>
                <a:glow rad="736600">
                  <a:srgbClr val="00A6D6">
                    <a:satMod val="175000"/>
                    <a:alpha val="7000"/>
                  </a:srgbClr>
                </a:glow>
              </a:effectLst>
              <a:latin typeface="Arial" panose="020B0604020202020204"/>
            </a:endParaRPr>
          </a:p>
        </p:txBody>
      </p:sp>
      <p:sp>
        <p:nvSpPr>
          <p:cNvPr id="16" name="Ovaal 76">
            <a:extLst>
              <a:ext uri="{FF2B5EF4-FFF2-40B4-BE49-F238E27FC236}">
                <a16:creationId xmlns:a16="http://schemas.microsoft.com/office/drawing/2014/main" id="{0EB0959E-BC23-4A50-A996-A1E2EF778BA8}"/>
              </a:ext>
            </a:extLst>
          </p:cNvPr>
          <p:cNvSpPr/>
          <p:nvPr/>
        </p:nvSpPr>
        <p:spPr>
          <a:xfrm>
            <a:off x="5486725" y="1111194"/>
            <a:ext cx="1102551" cy="1102551"/>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defTabSz="914377"/>
            <a:endParaRPr lang="nl-NL" sz="1600">
              <a:solidFill>
                <a:prstClr val="white"/>
              </a:solidFill>
              <a:latin typeface="Arial" panose="020B0604020202020204"/>
            </a:endParaRPr>
          </a:p>
        </p:txBody>
      </p:sp>
      <p:sp>
        <p:nvSpPr>
          <p:cNvPr id="17" name="Tekstvak 96">
            <a:extLst>
              <a:ext uri="{FF2B5EF4-FFF2-40B4-BE49-F238E27FC236}">
                <a16:creationId xmlns:a16="http://schemas.microsoft.com/office/drawing/2014/main" id="{4C63E716-0115-486D-A7F2-DBBDA6357205}"/>
              </a:ext>
            </a:extLst>
          </p:cNvPr>
          <p:cNvSpPr txBox="1"/>
          <p:nvPr/>
        </p:nvSpPr>
        <p:spPr>
          <a:xfrm>
            <a:off x="7018803" y="2444477"/>
            <a:ext cx="1153747" cy="371396"/>
          </a:xfrm>
          <a:prstGeom prst="rect">
            <a:avLst/>
          </a:prstGeom>
          <a:effectLst>
            <a:glow rad="1790700">
              <a:schemeClr val="accent1">
                <a:satMod val="175000"/>
                <a:alpha val="41000"/>
              </a:schemeClr>
            </a:glow>
          </a:effectLst>
        </p:spPr>
        <p:txBody>
          <a:bodyPr vert="horz" lIns="0" tIns="0" rIns="0" bIns="0" rtlCol="0" anchor="ctr">
            <a:noAutofit/>
          </a:bodyPr>
          <a:lstStyle>
            <a:lvl1pPr>
              <a:lnSpc>
                <a:spcPct val="80000"/>
              </a:lnSpc>
              <a:spcBef>
                <a:spcPct val="0"/>
              </a:spcBef>
              <a:buNone/>
              <a:defRPr sz="2800" b="1">
                <a:solidFill>
                  <a:schemeClr val="bg1"/>
                </a:solidFill>
                <a:effectLst>
                  <a:outerShdw blurRad="38100" dist="38100" dir="2700000" algn="tl">
                    <a:srgbClr val="000000">
                      <a:alpha val="43137"/>
                    </a:srgbClr>
                  </a:outerShdw>
                </a:effectLst>
                <a:latin typeface="+mj-lt"/>
                <a:ea typeface="+mj-ea"/>
                <a:cs typeface="+mj-cs"/>
              </a:defRPr>
            </a:lvl1pPr>
          </a:lstStyle>
          <a:p>
            <a:pPr algn="ctr" defTabSz="914377"/>
            <a:r>
              <a:rPr lang="nl-NL" sz="1800">
                <a:solidFill>
                  <a:prstClr val="white"/>
                </a:solidFill>
                <a:effectLst>
                  <a:glow rad="736600">
                    <a:srgbClr val="00A6D6">
                      <a:satMod val="175000"/>
                      <a:alpha val="7000"/>
                    </a:srgbClr>
                  </a:glow>
                </a:effectLst>
                <a:latin typeface="Arial" panose="020B0604020202020204"/>
              </a:rPr>
              <a:t>Digital Society</a:t>
            </a:r>
            <a:endParaRPr lang="nl-NL">
              <a:solidFill>
                <a:prstClr val="white"/>
              </a:solidFill>
              <a:effectLst>
                <a:glow rad="736600">
                  <a:srgbClr val="00A6D6">
                    <a:satMod val="175000"/>
                    <a:alpha val="7000"/>
                  </a:srgbClr>
                </a:glow>
              </a:effectLst>
              <a:latin typeface="Arial" panose="020B0604020202020204"/>
            </a:endParaRPr>
          </a:p>
        </p:txBody>
      </p:sp>
      <p:sp>
        <p:nvSpPr>
          <p:cNvPr id="18" name="Ovaal 97">
            <a:extLst>
              <a:ext uri="{FF2B5EF4-FFF2-40B4-BE49-F238E27FC236}">
                <a16:creationId xmlns:a16="http://schemas.microsoft.com/office/drawing/2014/main" id="{8E6A8880-77EF-4DF8-B0A2-C4C1E302F6B9}"/>
              </a:ext>
            </a:extLst>
          </p:cNvPr>
          <p:cNvSpPr/>
          <p:nvPr/>
        </p:nvSpPr>
        <p:spPr>
          <a:xfrm>
            <a:off x="7058319" y="1097942"/>
            <a:ext cx="1102551" cy="1102551"/>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defTabSz="914377"/>
            <a:endParaRPr lang="nl-NL" sz="1600">
              <a:solidFill>
                <a:prstClr val="white"/>
              </a:solidFill>
              <a:latin typeface="Arial" panose="020B0604020202020204"/>
            </a:endParaRPr>
          </a:p>
        </p:txBody>
      </p:sp>
      <p:sp>
        <p:nvSpPr>
          <p:cNvPr id="19" name="Tekstvak 117">
            <a:extLst>
              <a:ext uri="{FF2B5EF4-FFF2-40B4-BE49-F238E27FC236}">
                <a16:creationId xmlns:a16="http://schemas.microsoft.com/office/drawing/2014/main" id="{79B9974D-3490-473C-AA69-2E74AC9E6B4A}"/>
              </a:ext>
            </a:extLst>
          </p:cNvPr>
          <p:cNvSpPr txBox="1"/>
          <p:nvPr/>
        </p:nvSpPr>
        <p:spPr>
          <a:xfrm>
            <a:off x="8413358" y="2444477"/>
            <a:ext cx="1531007" cy="371396"/>
          </a:xfrm>
          <a:prstGeom prst="rect">
            <a:avLst/>
          </a:prstGeom>
          <a:effectLst>
            <a:glow rad="1790700">
              <a:schemeClr val="accent1">
                <a:satMod val="175000"/>
                <a:alpha val="41000"/>
              </a:schemeClr>
            </a:glow>
          </a:effectLst>
        </p:spPr>
        <p:txBody>
          <a:bodyPr vert="horz" lIns="0" tIns="0" rIns="0" bIns="0" rtlCol="0" anchor="ctr">
            <a:noAutofit/>
          </a:bodyPr>
          <a:lstStyle>
            <a:lvl1pPr>
              <a:lnSpc>
                <a:spcPct val="80000"/>
              </a:lnSpc>
              <a:spcBef>
                <a:spcPct val="0"/>
              </a:spcBef>
              <a:buNone/>
              <a:defRPr sz="2800" b="1">
                <a:solidFill>
                  <a:schemeClr val="bg1"/>
                </a:solidFill>
                <a:effectLst>
                  <a:outerShdw blurRad="38100" dist="38100" dir="2700000" algn="tl">
                    <a:srgbClr val="000000">
                      <a:alpha val="43137"/>
                    </a:srgbClr>
                  </a:outerShdw>
                </a:effectLst>
                <a:latin typeface="+mj-lt"/>
                <a:ea typeface="+mj-ea"/>
                <a:cs typeface="+mj-cs"/>
              </a:defRPr>
            </a:lvl1pPr>
          </a:lstStyle>
          <a:p>
            <a:pPr algn="ctr" defTabSz="914377"/>
            <a:r>
              <a:rPr lang="nl-NL" sz="1800" dirty="0">
                <a:solidFill>
                  <a:prstClr val="white"/>
                </a:solidFill>
                <a:effectLst>
                  <a:glow rad="736600">
                    <a:srgbClr val="00A6D6">
                      <a:satMod val="175000"/>
                      <a:alpha val="7000"/>
                    </a:srgbClr>
                  </a:glow>
                </a:effectLst>
                <a:latin typeface="Arial" panose="020B0604020202020204"/>
              </a:rPr>
              <a:t>Climate Action</a:t>
            </a:r>
            <a:endParaRPr lang="nl-NL" dirty="0">
              <a:solidFill>
                <a:prstClr val="white"/>
              </a:solidFill>
              <a:effectLst>
                <a:glow rad="736600">
                  <a:srgbClr val="00A6D6">
                    <a:satMod val="175000"/>
                    <a:alpha val="7000"/>
                  </a:srgbClr>
                </a:glow>
              </a:effectLst>
              <a:latin typeface="Arial" panose="020B0604020202020204"/>
            </a:endParaRPr>
          </a:p>
        </p:txBody>
      </p:sp>
      <p:sp>
        <p:nvSpPr>
          <p:cNvPr id="20" name="Ovaal 118">
            <a:extLst>
              <a:ext uri="{FF2B5EF4-FFF2-40B4-BE49-F238E27FC236}">
                <a16:creationId xmlns:a16="http://schemas.microsoft.com/office/drawing/2014/main" id="{EBF65D77-EF37-41E4-9C1B-A0A3AF864415}"/>
              </a:ext>
            </a:extLst>
          </p:cNvPr>
          <p:cNvSpPr/>
          <p:nvPr/>
        </p:nvSpPr>
        <p:spPr>
          <a:xfrm>
            <a:off x="8629917" y="1097942"/>
            <a:ext cx="1102551" cy="1102551"/>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defTabSz="914377"/>
            <a:endParaRPr lang="nl-NL" sz="1600">
              <a:solidFill>
                <a:prstClr val="white"/>
              </a:solidFill>
              <a:latin typeface="Arial" panose="020B0604020202020204"/>
            </a:endParaRPr>
          </a:p>
        </p:txBody>
      </p:sp>
      <p:sp>
        <p:nvSpPr>
          <p:cNvPr id="21" name="Tekstvak 138">
            <a:extLst>
              <a:ext uri="{FF2B5EF4-FFF2-40B4-BE49-F238E27FC236}">
                <a16:creationId xmlns:a16="http://schemas.microsoft.com/office/drawing/2014/main" id="{B2A3195A-F818-4B1E-8BB3-1731B69FEBC2}"/>
              </a:ext>
            </a:extLst>
          </p:cNvPr>
          <p:cNvSpPr txBox="1"/>
          <p:nvPr/>
        </p:nvSpPr>
        <p:spPr>
          <a:xfrm>
            <a:off x="10015120" y="2341104"/>
            <a:ext cx="1482325" cy="584445"/>
          </a:xfrm>
          <a:prstGeom prst="rect">
            <a:avLst/>
          </a:prstGeom>
          <a:effectLst>
            <a:glow rad="1790700">
              <a:schemeClr val="accent1">
                <a:satMod val="175000"/>
                <a:alpha val="41000"/>
              </a:schemeClr>
            </a:glow>
          </a:effectLst>
        </p:spPr>
        <p:txBody>
          <a:bodyPr vert="horz" lIns="0" tIns="0" rIns="0" bIns="0" rtlCol="0" anchor="ctr">
            <a:noAutofit/>
          </a:bodyPr>
          <a:lstStyle>
            <a:lvl1pPr>
              <a:lnSpc>
                <a:spcPct val="80000"/>
              </a:lnSpc>
              <a:spcBef>
                <a:spcPct val="0"/>
              </a:spcBef>
              <a:buNone/>
              <a:defRPr sz="2800" b="1">
                <a:solidFill>
                  <a:schemeClr val="bg1"/>
                </a:solidFill>
                <a:effectLst>
                  <a:outerShdw blurRad="38100" dist="38100" dir="2700000" algn="tl">
                    <a:srgbClr val="000000">
                      <a:alpha val="43137"/>
                    </a:srgbClr>
                  </a:outerShdw>
                </a:effectLst>
                <a:latin typeface="+mj-lt"/>
                <a:ea typeface="+mj-ea"/>
                <a:cs typeface="+mj-cs"/>
              </a:defRPr>
            </a:lvl1pPr>
          </a:lstStyle>
          <a:p>
            <a:pPr algn="ctr" defTabSz="914377"/>
            <a:r>
              <a:rPr lang="nl-NL" sz="1800" dirty="0" err="1">
                <a:solidFill>
                  <a:prstClr val="white"/>
                </a:solidFill>
                <a:effectLst>
                  <a:glow rad="736600">
                    <a:srgbClr val="00A6D6">
                      <a:satMod val="175000"/>
                      <a:alpha val="7000"/>
                    </a:srgbClr>
                  </a:glow>
                </a:effectLst>
                <a:latin typeface="Arial" panose="020B0604020202020204"/>
              </a:rPr>
              <a:t>Urbanisation</a:t>
            </a:r>
            <a:r>
              <a:rPr lang="nl-NL" sz="1800" dirty="0">
                <a:solidFill>
                  <a:prstClr val="white"/>
                </a:solidFill>
                <a:effectLst>
                  <a:glow rad="736600">
                    <a:srgbClr val="00A6D6">
                      <a:satMod val="175000"/>
                      <a:alpha val="7000"/>
                    </a:srgbClr>
                  </a:glow>
                </a:effectLst>
                <a:latin typeface="Arial" panose="020B0604020202020204"/>
              </a:rPr>
              <a:t> &amp; </a:t>
            </a:r>
            <a:r>
              <a:rPr lang="nl-NL" sz="1800" dirty="0" err="1">
                <a:solidFill>
                  <a:prstClr val="white"/>
                </a:solidFill>
                <a:effectLst>
                  <a:glow rad="736600">
                    <a:srgbClr val="00A6D6">
                      <a:satMod val="175000"/>
                      <a:alpha val="7000"/>
                    </a:srgbClr>
                  </a:glow>
                </a:effectLst>
                <a:latin typeface="Arial" panose="020B0604020202020204"/>
              </a:rPr>
              <a:t>Mobility</a:t>
            </a:r>
            <a:endParaRPr lang="nl-NL" dirty="0">
              <a:solidFill>
                <a:prstClr val="white"/>
              </a:solidFill>
              <a:effectLst>
                <a:glow rad="736600">
                  <a:srgbClr val="00A6D6">
                    <a:satMod val="175000"/>
                    <a:alpha val="7000"/>
                  </a:srgbClr>
                </a:glow>
              </a:effectLst>
              <a:latin typeface="Arial" panose="020B0604020202020204"/>
            </a:endParaRPr>
          </a:p>
        </p:txBody>
      </p:sp>
      <p:sp>
        <p:nvSpPr>
          <p:cNvPr id="22" name="Ovaal 139">
            <a:extLst>
              <a:ext uri="{FF2B5EF4-FFF2-40B4-BE49-F238E27FC236}">
                <a16:creationId xmlns:a16="http://schemas.microsoft.com/office/drawing/2014/main" id="{0A09C556-B291-4FB2-8EC3-48229562C1D5}"/>
              </a:ext>
            </a:extLst>
          </p:cNvPr>
          <p:cNvSpPr/>
          <p:nvPr/>
        </p:nvSpPr>
        <p:spPr>
          <a:xfrm>
            <a:off x="10214763" y="1097942"/>
            <a:ext cx="1102551" cy="1102551"/>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defTabSz="914377"/>
            <a:endParaRPr lang="nl-NL" sz="1600">
              <a:solidFill>
                <a:prstClr val="white"/>
              </a:solidFill>
              <a:latin typeface="Arial" panose="020B0604020202020204"/>
            </a:endParaRPr>
          </a:p>
        </p:txBody>
      </p:sp>
      <p:grpSp>
        <p:nvGrpSpPr>
          <p:cNvPr id="23" name="Graphic 180">
            <a:extLst>
              <a:ext uri="{FF2B5EF4-FFF2-40B4-BE49-F238E27FC236}">
                <a16:creationId xmlns:a16="http://schemas.microsoft.com/office/drawing/2014/main" id="{31916EED-C10F-430E-A78D-F8C11219696D}"/>
              </a:ext>
            </a:extLst>
          </p:cNvPr>
          <p:cNvGrpSpPr/>
          <p:nvPr/>
        </p:nvGrpSpPr>
        <p:grpSpPr>
          <a:xfrm>
            <a:off x="4108855" y="1355879"/>
            <a:ext cx="715100" cy="605228"/>
            <a:chOff x="4267200" y="3595089"/>
            <a:chExt cx="1632559" cy="1381723"/>
          </a:xfrm>
          <a:solidFill>
            <a:schemeClr val="accent1"/>
          </a:solidFill>
        </p:grpSpPr>
        <p:sp>
          <p:nvSpPr>
            <p:cNvPr id="24" name="Vrije vorm: vorm 182">
              <a:extLst>
                <a:ext uri="{FF2B5EF4-FFF2-40B4-BE49-F238E27FC236}">
                  <a16:creationId xmlns:a16="http://schemas.microsoft.com/office/drawing/2014/main" id="{7DCBA9E2-0349-43F1-A0E4-C15CCC06CD72}"/>
                </a:ext>
              </a:extLst>
            </p:cNvPr>
            <p:cNvSpPr/>
            <p:nvPr/>
          </p:nvSpPr>
          <p:spPr>
            <a:xfrm>
              <a:off x="4267200" y="4371443"/>
              <a:ext cx="1071367" cy="603707"/>
            </a:xfrm>
            <a:custGeom>
              <a:avLst/>
              <a:gdLst>
                <a:gd name="connsiteX0" fmla="*/ 974281 w 1071366"/>
                <a:gd name="connsiteY0" fmla="*/ 407094 h 603706"/>
                <a:gd name="connsiteX1" fmla="*/ 850572 w 1071366"/>
                <a:gd name="connsiteY1" fmla="*/ 407094 h 603706"/>
                <a:gd name="connsiteX2" fmla="*/ 818686 w 1071366"/>
                <a:gd name="connsiteY2" fmla="*/ 438980 h 603706"/>
                <a:gd name="connsiteX3" fmla="*/ 850572 w 1071366"/>
                <a:gd name="connsiteY3" fmla="*/ 470866 h 603706"/>
                <a:gd name="connsiteX4" fmla="*/ 974281 w 1071366"/>
                <a:gd name="connsiteY4" fmla="*/ 470866 h 603706"/>
                <a:gd name="connsiteX5" fmla="*/ 1008909 w 1071366"/>
                <a:gd name="connsiteY5" fmla="*/ 505494 h 603706"/>
                <a:gd name="connsiteX6" fmla="*/ 974281 w 1071366"/>
                <a:gd name="connsiteY6" fmla="*/ 540118 h 603706"/>
                <a:gd name="connsiteX7" fmla="*/ 641256 w 1071366"/>
                <a:gd name="connsiteY7" fmla="*/ 540118 h 603706"/>
                <a:gd name="connsiteX8" fmla="*/ 512101 w 1071366"/>
                <a:gd name="connsiteY8" fmla="*/ 479551 h 603706"/>
                <a:gd name="connsiteX9" fmla="*/ 432471 w 1071366"/>
                <a:gd name="connsiteY9" fmla="*/ 383830 h 603706"/>
                <a:gd name="connsiteX10" fmla="*/ 260984 w 1071366"/>
                <a:gd name="connsiteY10" fmla="*/ 300476 h 603706"/>
                <a:gd name="connsiteX11" fmla="*/ 260984 w 1071366"/>
                <a:gd name="connsiteY11" fmla="*/ 112132 h 603706"/>
                <a:gd name="connsiteX12" fmla="*/ 378380 w 1071366"/>
                <a:gd name="connsiteY12" fmla="*/ 112132 h 603706"/>
                <a:gd name="connsiteX13" fmla="*/ 532729 w 1071366"/>
                <a:gd name="connsiteY13" fmla="*/ 174475 h 603706"/>
                <a:gd name="connsiteX14" fmla="*/ 704628 w 1071366"/>
                <a:gd name="connsiteY14" fmla="*/ 340384 h 603706"/>
                <a:gd name="connsiteX15" fmla="*/ 705890 w 1071366"/>
                <a:gd name="connsiteY15" fmla="*/ 384179 h 603706"/>
                <a:gd name="connsiteX16" fmla="*/ 661701 w 1071366"/>
                <a:gd name="connsiteY16" fmla="*/ 386019 h 603706"/>
                <a:gd name="connsiteX17" fmla="*/ 526747 w 1071366"/>
                <a:gd name="connsiteY17" fmla="*/ 262315 h 603706"/>
                <a:gd name="connsiteX18" fmla="*/ 481711 w 1071366"/>
                <a:gd name="connsiteY18" fmla="*/ 264275 h 603706"/>
                <a:gd name="connsiteX19" fmla="*/ 483671 w 1071366"/>
                <a:gd name="connsiteY19" fmla="*/ 309310 h 603706"/>
                <a:gd name="connsiteX20" fmla="*/ 618621 w 1071366"/>
                <a:gd name="connsiteY20" fmla="*/ 433019 h 603706"/>
                <a:gd name="connsiteX21" fmla="*/ 682822 w 1071366"/>
                <a:gd name="connsiteY21" fmla="*/ 457946 h 603706"/>
                <a:gd name="connsiteX22" fmla="*/ 752741 w 1071366"/>
                <a:gd name="connsiteY22" fmla="*/ 427424 h 603706"/>
                <a:gd name="connsiteX23" fmla="*/ 748902 w 1071366"/>
                <a:gd name="connsiteY23" fmla="*/ 294515 h 603706"/>
                <a:gd name="connsiteX24" fmla="*/ 577020 w 1071366"/>
                <a:gd name="connsiteY24" fmla="*/ 128594 h 603706"/>
                <a:gd name="connsiteX25" fmla="*/ 378380 w 1071366"/>
                <a:gd name="connsiteY25" fmla="*/ 48360 h 603706"/>
                <a:gd name="connsiteX26" fmla="*/ 254807 w 1071366"/>
                <a:gd name="connsiteY26" fmla="*/ 48360 h 603706"/>
                <a:gd name="connsiteX27" fmla="*/ 181967 w 1071366"/>
                <a:gd name="connsiteY27" fmla="*/ 0 h 603706"/>
                <a:gd name="connsiteX28" fmla="*/ 31886 w 1071366"/>
                <a:gd name="connsiteY28" fmla="*/ 0 h 603706"/>
                <a:gd name="connsiteX29" fmla="*/ 0 w 1071366"/>
                <a:gd name="connsiteY29" fmla="*/ 31886 h 603706"/>
                <a:gd name="connsiteX30" fmla="*/ 0 w 1071366"/>
                <a:gd name="connsiteY30" fmla="*/ 265019 h 603706"/>
                <a:gd name="connsiteX31" fmla="*/ 31886 w 1071366"/>
                <a:gd name="connsiteY31" fmla="*/ 296905 h 603706"/>
                <a:gd name="connsiteX32" fmla="*/ 63772 w 1071366"/>
                <a:gd name="connsiteY32" fmla="*/ 265019 h 603706"/>
                <a:gd name="connsiteX33" fmla="*/ 63772 w 1071366"/>
                <a:gd name="connsiteY33" fmla="*/ 63759 h 603706"/>
                <a:gd name="connsiteX34" fmla="*/ 181967 w 1071366"/>
                <a:gd name="connsiteY34" fmla="*/ 63759 h 603706"/>
                <a:gd name="connsiteX35" fmla="*/ 197229 w 1071366"/>
                <a:gd name="connsiteY35" fmla="*/ 79018 h 603706"/>
                <a:gd name="connsiteX36" fmla="*/ 197229 w 1071366"/>
                <a:gd name="connsiteY36" fmla="*/ 334573 h 603706"/>
                <a:gd name="connsiteX37" fmla="*/ 181967 w 1071366"/>
                <a:gd name="connsiteY37" fmla="*/ 349835 h 603706"/>
                <a:gd name="connsiteX38" fmla="*/ 148852 w 1071366"/>
                <a:gd name="connsiteY38" fmla="*/ 349835 h 603706"/>
                <a:gd name="connsiteX39" fmla="*/ 116966 w 1071366"/>
                <a:gd name="connsiteY39" fmla="*/ 381721 h 603706"/>
                <a:gd name="connsiteX40" fmla="*/ 148852 w 1071366"/>
                <a:gd name="connsiteY40" fmla="*/ 413607 h 603706"/>
                <a:gd name="connsiteX41" fmla="*/ 181967 w 1071366"/>
                <a:gd name="connsiteY41" fmla="*/ 413607 h 603706"/>
                <a:gd name="connsiteX42" fmla="*/ 255253 w 1071366"/>
                <a:gd name="connsiteY42" fmla="*/ 364082 h 603706"/>
                <a:gd name="connsiteX43" fmla="*/ 383443 w 1071366"/>
                <a:gd name="connsiteY43" fmla="*/ 424614 h 603706"/>
                <a:gd name="connsiteX44" fmla="*/ 463094 w 1071366"/>
                <a:gd name="connsiteY44" fmla="*/ 520340 h 603706"/>
                <a:gd name="connsiteX45" fmla="*/ 641256 w 1071366"/>
                <a:gd name="connsiteY45" fmla="*/ 603873 h 603706"/>
                <a:gd name="connsiteX46" fmla="*/ 974281 w 1071366"/>
                <a:gd name="connsiteY46" fmla="*/ 603873 h 603706"/>
                <a:gd name="connsiteX47" fmla="*/ 1072681 w 1071366"/>
                <a:gd name="connsiteY47" fmla="*/ 505494 h 603706"/>
                <a:gd name="connsiteX48" fmla="*/ 974281 w 1071366"/>
                <a:gd name="connsiteY48" fmla="*/ 407094 h 603706"/>
                <a:gd name="connsiteX49" fmla="*/ 974281 w 1071366"/>
                <a:gd name="connsiteY49" fmla="*/ 407094 h 60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71366" h="603706">
                  <a:moveTo>
                    <a:pt x="974281" y="407094"/>
                  </a:moveTo>
                  <a:lnTo>
                    <a:pt x="850572" y="407094"/>
                  </a:lnTo>
                  <a:cubicBezTo>
                    <a:pt x="832971" y="407094"/>
                    <a:pt x="818686" y="421362"/>
                    <a:pt x="818686" y="438980"/>
                  </a:cubicBezTo>
                  <a:cubicBezTo>
                    <a:pt x="818686" y="456585"/>
                    <a:pt x="832971" y="470866"/>
                    <a:pt x="850572" y="470866"/>
                  </a:cubicBezTo>
                  <a:lnTo>
                    <a:pt x="974281" y="470866"/>
                  </a:lnTo>
                  <a:cubicBezTo>
                    <a:pt x="993378" y="470866"/>
                    <a:pt x="1008909" y="486396"/>
                    <a:pt x="1008909" y="505494"/>
                  </a:cubicBezTo>
                  <a:cubicBezTo>
                    <a:pt x="1008909" y="524574"/>
                    <a:pt x="993378" y="540118"/>
                    <a:pt x="974281" y="540118"/>
                  </a:cubicBezTo>
                  <a:lnTo>
                    <a:pt x="641256" y="540118"/>
                  </a:lnTo>
                  <a:cubicBezTo>
                    <a:pt x="591203" y="540118"/>
                    <a:pt x="544118" y="518031"/>
                    <a:pt x="512101" y="479551"/>
                  </a:cubicBezTo>
                  <a:lnTo>
                    <a:pt x="432471" y="383830"/>
                  </a:lnTo>
                  <a:cubicBezTo>
                    <a:pt x="389722" y="332464"/>
                    <a:pt x="327528" y="302372"/>
                    <a:pt x="260984" y="300476"/>
                  </a:cubicBezTo>
                  <a:lnTo>
                    <a:pt x="260984" y="112132"/>
                  </a:lnTo>
                  <a:lnTo>
                    <a:pt x="378380" y="112132"/>
                  </a:lnTo>
                  <a:cubicBezTo>
                    <a:pt x="436272" y="112132"/>
                    <a:pt x="491094" y="134269"/>
                    <a:pt x="532729" y="174475"/>
                  </a:cubicBezTo>
                  <a:lnTo>
                    <a:pt x="704628" y="340384"/>
                  </a:lnTo>
                  <a:cubicBezTo>
                    <a:pt x="716770" y="352127"/>
                    <a:pt x="717348" y="371756"/>
                    <a:pt x="705890" y="384179"/>
                  </a:cubicBezTo>
                  <a:cubicBezTo>
                    <a:pt x="694216" y="396814"/>
                    <a:pt x="674387" y="397647"/>
                    <a:pt x="661701" y="386019"/>
                  </a:cubicBezTo>
                  <a:lnTo>
                    <a:pt x="526747" y="262315"/>
                  </a:lnTo>
                  <a:cubicBezTo>
                    <a:pt x="513780" y="250423"/>
                    <a:pt x="493603" y="251287"/>
                    <a:pt x="481711" y="264275"/>
                  </a:cubicBezTo>
                  <a:cubicBezTo>
                    <a:pt x="469803" y="277242"/>
                    <a:pt x="470683" y="297419"/>
                    <a:pt x="483671" y="309310"/>
                  </a:cubicBezTo>
                  <a:lnTo>
                    <a:pt x="618621" y="433019"/>
                  </a:lnTo>
                  <a:cubicBezTo>
                    <a:pt x="636821" y="449710"/>
                    <a:pt x="659856" y="457946"/>
                    <a:pt x="682822" y="457946"/>
                  </a:cubicBezTo>
                  <a:cubicBezTo>
                    <a:pt x="708467" y="457946"/>
                    <a:pt x="734056" y="447666"/>
                    <a:pt x="752741" y="427424"/>
                  </a:cubicBezTo>
                  <a:cubicBezTo>
                    <a:pt x="787514" y="389739"/>
                    <a:pt x="785805" y="330121"/>
                    <a:pt x="748902" y="294515"/>
                  </a:cubicBezTo>
                  <a:lnTo>
                    <a:pt x="577020" y="128594"/>
                  </a:lnTo>
                  <a:cubicBezTo>
                    <a:pt x="523426" y="76862"/>
                    <a:pt x="452878" y="48360"/>
                    <a:pt x="378380" y="48360"/>
                  </a:cubicBezTo>
                  <a:lnTo>
                    <a:pt x="254807" y="48360"/>
                  </a:lnTo>
                  <a:cubicBezTo>
                    <a:pt x="242796" y="19982"/>
                    <a:pt x="214665" y="0"/>
                    <a:pt x="181967" y="0"/>
                  </a:cubicBezTo>
                  <a:lnTo>
                    <a:pt x="31886" y="0"/>
                  </a:lnTo>
                  <a:cubicBezTo>
                    <a:pt x="14281" y="0"/>
                    <a:pt x="0" y="14268"/>
                    <a:pt x="0" y="31886"/>
                  </a:cubicBezTo>
                  <a:lnTo>
                    <a:pt x="0" y="265019"/>
                  </a:lnTo>
                  <a:cubicBezTo>
                    <a:pt x="0" y="282624"/>
                    <a:pt x="14281" y="296905"/>
                    <a:pt x="31886" y="296905"/>
                  </a:cubicBezTo>
                  <a:cubicBezTo>
                    <a:pt x="49491" y="296905"/>
                    <a:pt x="63772" y="282641"/>
                    <a:pt x="63772" y="265019"/>
                  </a:cubicBezTo>
                  <a:lnTo>
                    <a:pt x="63772" y="63759"/>
                  </a:lnTo>
                  <a:lnTo>
                    <a:pt x="181967" y="63759"/>
                  </a:lnTo>
                  <a:cubicBezTo>
                    <a:pt x="190384" y="63759"/>
                    <a:pt x="197229" y="70617"/>
                    <a:pt x="197229" y="79018"/>
                  </a:cubicBezTo>
                  <a:lnTo>
                    <a:pt x="197229" y="334573"/>
                  </a:lnTo>
                  <a:cubicBezTo>
                    <a:pt x="197229" y="342990"/>
                    <a:pt x="190384" y="349835"/>
                    <a:pt x="181967" y="349835"/>
                  </a:cubicBezTo>
                  <a:lnTo>
                    <a:pt x="148852" y="349835"/>
                  </a:lnTo>
                  <a:cubicBezTo>
                    <a:pt x="131247" y="349835"/>
                    <a:pt x="116966" y="364099"/>
                    <a:pt x="116966" y="381721"/>
                  </a:cubicBezTo>
                  <a:cubicBezTo>
                    <a:pt x="116966" y="399322"/>
                    <a:pt x="131247" y="413607"/>
                    <a:pt x="148852" y="413607"/>
                  </a:cubicBezTo>
                  <a:lnTo>
                    <a:pt x="181967" y="413607"/>
                  </a:lnTo>
                  <a:cubicBezTo>
                    <a:pt x="215115" y="413607"/>
                    <a:pt x="243528" y="393077"/>
                    <a:pt x="255253" y="364082"/>
                  </a:cubicBezTo>
                  <a:cubicBezTo>
                    <a:pt x="304957" y="364367"/>
                    <a:pt x="351642" y="386368"/>
                    <a:pt x="383443" y="424614"/>
                  </a:cubicBezTo>
                  <a:lnTo>
                    <a:pt x="463094" y="520340"/>
                  </a:lnTo>
                  <a:cubicBezTo>
                    <a:pt x="507250" y="573432"/>
                    <a:pt x="572186" y="603873"/>
                    <a:pt x="641256" y="603873"/>
                  </a:cubicBezTo>
                  <a:lnTo>
                    <a:pt x="974281" y="603873"/>
                  </a:lnTo>
                  <a:cubicBezTo>
                    <a:pt x="1028538" y="603873"/>
                    <a:pt x="1072681" y="559734"/>
                    <a:pt x="1072681" y="505494"/>
                  </a:cubicBezTo>
                  <a:cubicBezTo>
                    <a:pt x="1072681" y="451237"/>
                    <a:pt x="1028538" y="407094"/>
                    <a:pt x="974281" y="407094"/>
                  </a:cubicBezTo>
                  <a:lnTo>
                    <a:pt x="974281" y="407094"/>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25" name="Vrije vorm: vorm 183">
              <a:extLst>
                <a:ext uri="{FF2B5EF4-FFF2-40B4-BE49-F238E27FC236}">
                  <a16:creationId xmlns:a16="http://schemas.microsoft.com/office/drawing/2014/main" id="{63DA0E9B-9AE2-404B-BD23-707961C28829}"/>
                </a:ext>
              </a:extLst>
            </p:cNvPr>
            <p:cNvSpPr/>
            <p:nvPr/>
          </p:nvSpPr>
          <p:spPr>
            <a:xfrm>
              <a:off x="4827078" y="3595089"/>
              <a:ext cx="1071367" cy="603707"/>
            </a:xfrm>
            <a:custGeom>
              <a:avLst/>
              <a:gdLst>
                <a:gd name="connsiteX0" fmla="*/ 1040795 w 1071366"/>
                <a:gd name="connsiteY0" fmla="*/ 294511 h 603706"/>
                <a:gd name="connsiteX1" fmla="*/ 1008909 w 1071366"/>
                <a:gd name="connsiteY1" fmla="*/ 326397 h 603706"/>
                <a:gd name="connsiteX2" fmla="*/ 1008909 w 1071366"/>
                <a:gd name="connsiteY2" fmla="*/ 540118 h 603706"/>
                <a:gd name="connsiteX3" fmla="*/ 890714 w 1071366"/>
                <a:gd name="connsiteY3" fmla="*/ 540118 h 603706"/>
                <a:gd name="connsiteX4" fmla="*/ 875451 w 1071366"/>
                <a:gd name="connsiteY4" fmla="*/ 524855 h 603706"/>
                <a:gd name="connsiteX5" fmla="*/ 875451 w 1071366"/>
                <a:gd name="connsiteY5" fmla="*/ 269304 h 603706"/>
                <a:gd name="connsiteX6" fmla="*/ 890714 w 1071366"/>
                <a:gd name="connsiteY6" fmla="*/ 254041 h 603706"/>
                <a:gd name="connsiteX7" fmla="*/ 921490 w 1071366"/>
                <a:gd name="connsiteY7" fmla="*/ 254041 h 603706"/>
                <a:gd name="connsiteX8" fmla="*/ 953376 w 1071366"/>
                <a:gd name="connsiteY8" fmla="*/ 222156 h 603706"/>
                <a:gd name="connsiteX9" fmla="*/ 921490 w 1071366"/>
                <a:gd name="connsiteY9" fmla="*/ 190287 h 603706"/>
                <a:gd name="connsiteX10" fmla="*/ 890714 w 1071366"/>
                <a:gd name="connsiteY10" fmla="*/ 190287 h 603706"/>
                <a:gd name="connsiteX11" fmla="*/ 817427 w 1071366"/>
                <a:gd name="connsiteY11" fmla="*/ 239808 h 603706"/>
                <a:gd name="connsiteX12" fmla="*/ 689238 w 1071366"/>
                <a:gd name="connsiteY12" fmla="*/ 179275 h 603706"/>
                <a:gd name="connsiteX13" fmla="*/ 609587 w 1071366"/>
                <a:gd name="connsiteY13" fmla="*/ 83550 h 603706"/>
                <a:gd name="connsiteX14" fmla="*/ 431425 w 1071366"/>
                <a:gd name="connsiteY14" fmla="*/ 0 h 603706"/>
                <a:gd name="connsiteX15" fmla="*/ 98400 w 1071366"/>
                <a:gd name="connsiteY15" fmla="*/ 0 h 603706"/>
                <a:gd name="connsiteX16" fmla="*/ 0 w 1071366"/>
                <a:gd name="connsiteY16" fmla="*/ 98383 h 603706"/>
                <a:gd name="connsiteX17" fmla="*/ 98400 w 1071366"/>
                <a:gd name="connsiteY17" fmla="*/ 196779 h 603706"/>
                <a:gd name="connsiteX18" fmla="*/ 234578 w 1071366"/>
                <a:gd name="connsiteY18" fmla="*/ 196779 h 603706"/>
                <a:gd name="connsiteX19" fmla="*/ 266464 w 1071366"/>
                <a:gd name="connsiteY19" fmla="*/ 164893 h 603706"/>
                <a:gd name="connsiteX20" fmla="*/ 234578 w 1071366"/>
                <a:gd name="connsiteY20" fmla="*/ 133007 h 603706"/>
                <a:gd name="connsiteX21" fmla="*/ 98400 w 1071366"/>
                <a:gd name="connsiteY21" fmla="*/ 133007 h 603706"/>
                <a:gd name="connsiteX22" fmla="*/ 63772 w 1071366"/>
                <a:gd name="connsiteY22" fmla="*/ 98383 h 603706"/>
                <a:gd name="connsiteX23" fmla="*/ 98400 w 1071366"/>
                <a:gd name="connsiteY23" fmla="*/ 63755 h 603706"/>
                <a:gd name="connsiteX24" fmla="*/ 431425 w 1071366"/>
                <a:gd name="connsiteY24" fmla="*/ 63755 h 603706"/>
                <a:gd name="connsiteX25" fmla="*/ 560580 w 1071366"/>
                <a:gd name="connsiteY25" fmla="*/ 124321 h 603706"/>
                <a:gd name="connsiteX26" fmla="*/ 640210 w 1071366"/>
                <a:gd name="connsiteY26" fmla="*/ 220047 h 603706"/>
                <a:gd name="connsiteX27" fmla="*/ 811697 w 1071366"/>
                <a:gd name="connsiteY27" fmla="*/ 303397 h 603706"/>
                <a:gd name="connsiteX28" fmla="*/ 811697 w 1071366"/>
                <a:gd name="connsiteY28" fmla="*/ 491740 h 603706"/>
                <a:gd name="connsiteX29" fmla="*/ 694301 w 1071366"/>
                <a:gd name="connsiteY29" fmla="*/ 491740 h 603706"/>
                <a:gd name="connsiteX30" fmla="*/ 539952 w 1071366"/>
                <a:gd name="connsiteY30" fmla="*/ 429397 h 603706"/>
                <a:gd name="connsiteX31" fmla="*/ 368053 w 1071366"/>
                <a:gd name="connsiteY31" fmla="*/ 263475 h 603706"/>
                <a:gd name="connsiteX32" fmla="*/ 366790 w 1071366"/>
                <a:gd name="connsiteY32" fmla="*/ 219698 h 603706"/>
                <a:gd name="connsiteX33" fmla="*/ 410980 w 1071366"/>
                <a:gd name="connsiteY33" fmla="*/ 217853 h 603706"/>
                <a:gd name="connsiteX34" fmla="*/ 545934 w 1071366"/>
                <a:gd name="connsiteY34" fmla="*/ 341562 h 603706"/>
                <a:gd name="connsiteX35" fmla="*/ 590969 w 1071366"/>
                <a:gd name="connsiteY35" fmla="*/ 339602 h 603706"/>
                <a:gd name="connsiteX36" fmla="*/ 589010 w 1071366"/>
                <a:gd name="connsiteY36" fmla="*/ 294562 h 603706"/>
                <a:gd name="connsiteX37" fmla="*/ 454060 w 1071366"/>
                <a:gd name="connsiteY37" fmla="*/ 170857 h 603706"/>
                <a:gd name="connsiteX38" fmla="*/ 319939 w 1071366"/>
                <a:gd name="connsiteY38" fmla="*/ 176452 h 603706"/>
                <a:gd name="connsiteX39" fmla="*/ 323778 w 1071366"/>
                <a:gd name="connsiteY39" fmla="*/ 309361 h 603706"/>
                <a:gd name="connsiteX40" fmla="*/ 495660 w 1071366"/>
                <a:gd name="connsiteY40" fmla="*/ 475283 h 603706"/>
                <a:gd name="connsiteX41" fmla="*/ 694301 w 1071366"/>
                <a:gd name="connsiteY41" fmla="*/ 555512 h 603706"/>
                <a:gd name="connsiteX42" fmla="*/ 817874 w 1071366"/>
                <a:gd name="connsiteY42" fmla="*/ 555512 h 603706"/>
                <a:gd name="connsiteX43" fmla="*/ 890714 w 1071366"/>
                <a:gd name="connsiteY43" fmla="*/ 603873 h 603706"/>
                <a:gd name="connsiteX44" fmla="*/ 1040795 w 1071366"/>
                <a:gd name="connsiteY44" fmla="*/ 603873 h 603706"/>
                <a:gd name="connsiteX45" fmla="*/ 1072681 w 1071366"/>
                <a:gd name="connsiteY45" fmla="*/ 571987 h 603706"/>
                <a:gd name="connsiteX46" fmla="*/ 1072681 w 1071366"/>
                <a:gd name="connsiteY46" fmla="*/ 326397 h 603706"/>
                <a:gd name="connsiteX47" fmla="*/ 1040795 w 1071366"/>
                <a:gd name="connsiteY47" fmla="*/ 294511 h 603706"/>
                <a:gd name="connsiteX48" fmla="*/ 1040795 w 1071366"/>
                <a:gd name="connsiteY48" fmla="*/ 294511 h 60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1366" h="603706">
                  <a:moveTo>
                    <a:pt x="1040795" y="294511"/>
                  </a:moveTo>
                  <a:cubicBezTo>
                    <a:pt x="1023189" y="294511"/>
                    <a:pt x="1008909" y="308796"/>
                    <a:pt x="1008909" y="326397"/>
                  </a:cubicBezTo>
                  <a:lnTo>
                    <a:pt x="1008909" y="540118"/>
                  </a:lnTo>
                  <a:lnTo>
                    <a:pt x="890714" y="540118"/>
                  </a:lnTo>
                  <a:cubicBezTo>
                    <a:pt x="882296" y="540118"/>
                    <a:pt x="875451" y="533277"/>
                    <a:pt x="875451" y="524855"/>
                  </a:cubicBezTo>
                  <a:lnTo>
                    <a:pt x="875451" y="269304"/>
                  </a:lnTo>
                  <a:cubicBezTo>
                    <a:pt x="875451" y="260899"/>
                    <a:pt x="882296" y="254041"/>
                    <a:pt x="890714" y="254041"/>
                  </a:cubicBezTo>
                  <a:lnTo>
                    <a:pt x="921490" y="254041"/>
                  </a:lnTo>
                  <a:cubicBezTo>
                    <a:pt x="939091" y="254041"/>
                    <a:pt x="953376" y="239774"/>
                    <a:pt x="953376" y="222156"/>
                  </a:cubicBezTo>
                  <a:cubicBezTo>
                    <a:pt x="953376" y="204550"/>
                    <a:pt x="939091" y="190287"/>
                    <a:pt x="921490" y="190287"/>
                  </a:cubicBezTo>
                  <a:lnTo>
                    <a:pt x="890714" y="190287"/>
                  </a:lnTo>
                  <a:cubicBezTo>
                    <a:pt x="857565" y="190287"/>
                    <a:pt x="829136" y="210796"/>
                    <a:pt x="817427" y="239808"/>
                  </a:cubicBezTo>
                  <a:cubicBezTo>
                    <a:pt x="767724" y="239527"/>
                    <a:pt x="721038" y="217504"/>
                    <a:pt x="689238" y="179275"/>
                  </a:cubicBezTo>
                  <a:lnTo>
                    <a:pt x="609587" y="83550"/>
                  </a:lnTo>
                  <a:cubicBezTo>
                    <a:pt x="565431" y="30457"/>
                    <a:pt x="500477" y="0"/>
                    <a:pt x="431425" y="0"/>
                  </a:cubicBezTo>
                  <a:lnTo>
                    <a:pt x="98400" y="0"/>
                  </a:lnTo>
                  <a:cubicBezTo>
                    <a:pt x="44143" y="0"/>
                    <a:pt x="0" y="44143"/>
                    <a:pt x="0" y="98383"/>
                  </a:cubicBezTo>
                  <a:cubicBezTo>
                    <a:pt x="0" y="152636"/>
                    <a:pt x="44143" y="196779"/>
                    <a:pt x="98400" y="196779"/>
                  </a:cubicBezTo>
                  <a:lnTo>
                    <a:pt x="234578" y="196779"/>
                  </a:lnTo>
                  <a:cubicBezTo>
                    <a:pt x="252184" y="196779"/>
                    <a:pt x="266464" y="182498"/>
                    <a:pt x="266464" y="164893"/>
                  </a:cubicBezTo>
                  <a:cubicBezTo>
                    <a:pt x="266464" y="147292"/>
                    <a:pt x="252184" y="133007"/>
                    <a:pt x="234578" y="133007"/>
                  </a:cubicBezTo>
                  <a:lnTo>
                    <a:pt x="98400" y="133007"/>
                  </a:lnTo>
                  <a:cubicBezTo>
                    <a:pt x="79302" y="133007"/>
                    <a:pt x="63772" y="117480"/>
                    <a:pt x="63772" y="98383"/>
                  </a:cubicBezTo>
                  <a:cubicBezTo>
                    <a:pt x="63772" y="79298"/>
                    <a:pt x="79302" y="63755"/>
                    <a:pt x="98400" y="63755"/>
                  </a:cubicBezTo>
                  <a:lnTo>
                    <a:pt x="431425" y="63755"/>
                  </a:lnTo>
                  <a:cubicBezTo>
                    <a:pt x="481477" y="63755"/>
                    <a:pt x="528562" y="85828"/>
                    <a:pt x="560580" y="124321"/>
                  </a:cubicBezTo>
                  <a:lnTo>
                    <a:pt x="640210" y="220047"/>
                  </a:lnTo>
                  <a:cubicBezTo>
                    <a:pt x="682941" y="271413"/>
                    <a:pt x="745153" y="301488"/>
                    <a:pt x="811697" y="303397"/>
                  </a:cubicBezTo>
                  <a:lnTo>
                    <a:pt x="811697" y="491740"/>
                  </a:lnTo>
                  <a:lnTo>
                    <a:pt x="694301" y="491740"/>
                  </a:lnTo>
                  <a:cubicBezTo>
                    <a:pt x="636409" y="491740"/>
                    <a:pt x="581586" y="469603"/>
                    <a:pt x="539952" y="429397"/>
                  </a:cubicBezTo>
                  <a:lnTo>
                    <a:pt x="368053" y="263475"/>
                  </a:lnTo>
                  <a:cubicBezTo>
                    <a:pt x="355911" y="251750"/>
                    <a:pt x="355332" y="232121"/>
                    <a:pt x="366790" y="219698"/>
                  </a:cubicBezTo>
                  <a:cubicBezTo>
                    <a:pt x="378465" y="207042"/>
                    <a:pt x="398293" y="206230"/>
                    <a:pt x="410980" y="217853"/>
                  </a:cubicBezTo>
                  <a:lnTo>
                    <a:pt x="545934" y="341562"/>
                  </a:lnTo>
                  <a:cubicBezTo>
                    <a:pt x="558918" y="353453"/>
                    <a:pt x="579078" y="352590"/>
                    <a:pt x="590969" y="339602"/>
                  </a:cubicBezTo>
                  <a:cubicBezTo>
                    <a:pt x="602878" y="326614"/>
                    <a:pt x="601998" y="306453"/>
                    <a:pt x="589010" y="294562"/>
                  </a:cubicBezTo>
                  <a:lnTo>
                    <a:pt x="454060" y="170857"/>
                  </a:lnTo>
                  <a:cubicBezTo>
                    <a:pt x="415550" y="135549"/>
                    <a:pt x="355379" y="138058"/>
                    <a:pt x="319939" y="176452"/>
                  </a:cubicBezTo>
                  <a:cubicBezTo>
                    <a:pt x="285166" y="214133"/>
                    <a:pt x="286876" y="273755"/>
                    <a:pt x="323778" y="309361"/>
                  </a:cubicBezTo>
                  <a:lnTo>
                    <a:pt x="495660" y="475283"/>
                  </a:lnTo>
                  <a:cubicBezTo>
                    <a:pt x="549254" y="527015"/>
                    <a:pt x="619803" y="555512"/>
                    <a:pt x="694301" y="555512"/>
                  </a:cubicBezTo>
                  <a:lnTo>
                    <a:pt x="817874" y="555512"/>
                  </a:lnTo>
                  <a:cubicBezTo>
                    <a:pt x="829884" y="583895"/>
                    <a:pt x="858016" y="603873"/>
                    <a:pt x="890714" y="603873"/>
                  </a:cubicBezTo>
                  <a:lnTo>
                    <a:pt x="1040795" y="603873"/>
                  </a:lnTo>
                  <a:cubicBezTo>
                    <a:pt x="1058417" y="603873"/>
                    <a:pt x="1072681" y="589609"/>
                    <a:pt x="1072681" y="571987"/>
                  </a:cubicBezTo>
                  <a:lnTo>
                    <a:pt x="1072681" y="326397"/>
                  </a:lnTo>
                  <a:cubicBezTo>
                    <a:pt x="1072681" y="308796"/>
                    <a:pt x="1058400" y="294511"/>
                    <a:pt x="1040795" y="294511"/>
                  </a:cubicBezTo>
                  <a:lnTo>
                    <a:pt x="1040795" y="294511"/>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26" name="Vrije vorm: vorm 184">
              <a:extLst>
                <a:ext uri="{FF2B5EF4-FFF2-40B4-BE49-F238E27FC236}">
                  <a16:creationId xmlns:a16="http://schemas.microsoft.com/office/drawing/2014/main" id="{91C9FCD4-899E-40AF-A77A-5DFAD8D974BC}"/>
                </a:ext>
              </a:extLst>
            </p:cNvPr>
            <p:cNvSpPr/>
            <p:nvPr/>
          </p:nvSpPr>
          <p:spPr>
            <a:xfrm>
              <a:off x="5235312" y="4660665"/>
              <a:ext cx="63772" cy="63772"/>
            </a:xfrm>
            <a:custGeom>
              <a:avLst/>
              <a:gdLst>
                <a:gd name="connsiteX0" fmla="*/ 61289 w 63771"/>
                <a:gd name="connsiteY0" fmla="*/ 18779 h 63771"/>
                <a:gd name="connsiteX1" fmla="*/ 19157 w 63771"/>
                <a:gd name="connsiteY1" fmla="*/ 2836 h 63771"/>
                <a:gd name="connsiteX2" fmla="*/ 2665 w 63771"/>
                <a:gd name="connsiteY2" fmla="*/ 44785 h 63771"/>
                <a:gd name="connsiteX3" fmla="*/ 31911 w 63771"/>
                <a:gd name="connsiteY3" fmla="*/ 63951 h 63771"/>
                <a:gd name="connsiteX4" fmla="*/ 44614 w 63771"/>
                <a:gd name="connsiteY4" fmla="*/ 61293 h 63771"/>
                <a:gd name="connsiteX5" fmla="*/ 45295 w 63771"/>
                <a:gd name="connsiteY5" fmla="*/ 60992 h 63771"/>
                <a:gd name="connsiteX6" fmla="*/ 61289 w 63771"/>
                <a:gd name="connsiteY6" fmla="*/ 18779 h 63771"/>
                <a:gd name="connsiteX7" fmla="*/ 61289 w 63771"/>
                <a:gd name="connsiteY7" fmla="*/ 18779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61289" y="18779"/>
                  </a:moveTo>
                  <a:cubicBezTo>
                    <a:pt x="54031" y="2734"/>
                    <a:pt x="35198" y="-4421"/>
                    <a:pt x="19157" y="2836"/>
                  </a:cubicBezTo>
                  <a:cubicBezTo>
                    <a:pt x="3014" y="9859"/>
                    <a:pt x="-4375" y="28642"/>
                    <a:pt x="2665" y="44785"/>
                  </a:cubicBezTo>
                  <a:cubicBezTo>
                    <a:pt x="7878" y="56791"/>
                    <a:pt x="19603" y="63951"/>
                    <a:pt x="31911" y="63951"/>
                  </a:cubicBezTo>
                  <a:cubicBezTo>
                    <a:pt x="36163" y="63951"/>
                    <a:pt x="40478" y="63088"/>
                    <a:pt x="44614" y="61293"/>
                  </a:cubicBezTo>
                  <a:cubicBezTo>
                    <a:pt x="44746" y="61225"/>
                    <a:pt x="45180" y="61043"/>
                    <a:pt x="45295" y="60992"/>
                  </a:cubicBezTo>
                  <a:cubicBezTo>
                    <a:pt x="61357" y="53734"/>
                    <a:pt x="68529" y="34837"/>
                    <a:pt x="61289" y="18779"/>
                  </a:cubicBezTo>
                  <a:lnTo>
                    <a:pt x="61289" y="18779"/>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27" name="Vrije vorm: vorm 185">
              <a:extLst>
                <a:ext uri="{FF2B5EF4-FFF2-40B4-BE49-F238E27FC236}">
                  <a16:creationId xmlns:a16="http://schemas.microsoft.com/office/drawing/2014/main" id="{E7C75591-EA58-4CF3-A1A0-6B8239122901}"/>
                </a:ext>
              </a:extLst>
            </p:cNvPr>
            <p:cNvSpPr/>
            <p:nvPr/>
          </p:nvSpPr>
          <p:spPr>
            <a:xfrm>
              <a:off x="5318168" y="4612851"/>
              <a:ext cx="63772" cy="63772"/>
            </a:xfrm>
            <a:custGeom>
              <a:avLst/>
              <a:gdLst>
                <a:gd name="connsiteX0" fmla="*/ 57684 w 63771"/>
                <a:gd name="connsiteY0" fmla="*/ 12918 h 63771"/>
                <a:gd name="connsiteX1" fmla="*/ 13057 w 63771"/>
                <a:gd name="connsiteY1" fmla="*/ 6193 h 63771"/>
                <a:gd name="connsiteX2" fmla="*/ 6165 w 63771"/>
                <a:gd name="connsiteY2" fmla="*/ 50748 h 63771"/>
                <a:gd name="connsiteX3" fmla="*/ 31908 w 63771"/>
                <a:gd name="connsiteY3" fmla="*/ 63800 h 63771"/>
                <a:gd name="connsiteX4" fmla="*/ 50725 w 63771"/>
                <a:gd name="connsiteY4" fmla="*/ 57639 h 63771"/>
                <a:gd name="connsiteX5" fmla="*/ 51124 w 63771"/>
                <a:gd name="connsiteY5" fmla="*/ 57359 h 63771"/>
                <a:gd name="connsiteX6" fmla="*/ 57684 w 63771"/>
                <a:gd name="connsiteY6" fmla="*/ 12918 h 63771"/>
                <a:gd name="connsiteX7" fmla="*/ 57684 w 63771"/>
                <a:gd name="connsiteY7" fmla="*/ 12918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57684" y="12918"/>
                  </a:moveTo>
                  <a:cubicBezTo>
                    <a:pt x="47251" y="-1230"/>
                    <a:pt x="27223" y="-4189"/>
                    <a:pt x="13057" y="6193"/>
                  </a:cubicBezTo>
                  <a:cubicBezTo>
                    <a:pt x="-1156" y="16604"/>
                    <a:pt x="-4246" y="36548"/>
                    <a:pt x="6165" y="50748"/>
                  </a:cubicBezTo>
                  <a:cubicBezTo>
                    <a:pt x="12411" y="59285"/>
                    <a:pt x="22091" y="63800"/>
                    <a:pt x="31908" y="63800"/>
                  </a:cubicBezTo>
                  <a:cubicBezTo>
                    <a:pt x="38451" y="63800"/>
                    <a:pt x="45045" y="61793"/>
                    <a:pt x="50725" y="57639"/>
                  </a:cubicBezTo>
                  <a:cubicBezTo>
                    <a:pt x="50776" y="57605"/>
                    <a:pt x="51073" y="57393"/>
                    <a:pt x="51124" y="57359"/>
                  </a:cubicBezTo>
                  <a:cubicBezTo>
                    <a:pt x="65239" y="46896"/>
                    <a:pt x="68113" y="27067"/>
                    <a:pt x="57684" y="12918"/>
                  </a:cubicBezTo>
                  <a:lnTo>
                    <a:pt x="57684" y="12918"/>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28" name="Vrije vorm: vorm 186">
              <a:extLst>
                <a:ext uri="{FF2B5EF4-FFF2-40B4-BE49-F238E27FC236}">
                  <a16:creationId xmlns:a16="http://schemas.microsoft.com/office/drawing/2014/main" id="{BFBB6E2F-D150-4475-B20E-83373D497DF8}"/>
                </a:ext>
              </a:extLst>
            </p:cNvPr>
            <p:cNvSpPr/>
            <p:nvPr/>
          </p:nvSpPr>
          <p:spPr>
            <a:xfrm>
              <a:off x="5144115" y="4689971"/>
              <a:ext cx="63772" cy="63772"/>
            </a:xfrm>
            <a:custGeom>
              <a:avLst/>
              <a:gdLst>
                <a:gd name="connsiteX0" fmla="*/ 63354 w 63771"/>
                <a:gd name="connsiteY0" fmla="*/ 25279 h 63771"/>
                <a:gd name="connsiteX1" fmla="*/ 25673 w 63771"/>
                <a:gd name="connsiteY1" fmla="*/ 667 h 63771"/>
                <a:gd name="connsiteX2" fmla="*/ 576 w 63771"/>
                <a:gd name="connsiteY2" fmla="*/ 37914 h 63771"/>
                <a:gd name="connsiteX3" fmla="*/ 31850 w 63771"/>
                <a:gd name="connsiteY3" fmla="*/ 63823 h 63771"/>
                <a:gd name="connsiteX4" fmla="*/ 37879 w 63771"/>
                <a:gd name="connsiteY4" fmla="*/ 63240 h 63771"/>
                <a:gd name="connsiteX5" fmla="*/ 38810 w 63771"/>
                <a:gd name="connsiteY5" fmla="*/ 63041 h 63771"/>
                <a:gd name="connsiteX6" fmla="*/ 63354 w 63771"/>
                <a:gd name="connsiteY6" fmla="*/ 25279 h 63771"/>
                <a:gd name="connsiteX7" fmla="*/ 63354 w 63771"/>
                <a:gd name="connsiteY7" fmla="*/ 25279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63354" y="25279"/>
                  </a:moveTo>
                  <a:cubicBezTo>
                    <a:pt x="59719" y="8107"/>
                    <a:pt x="42861" y="-2887"/>
                    <a:pt x="25673" y="667"/>
                  </a:cubicBezTo>
                  <a:cubicBezTo>
                    <a:pt x="8501" y="4069"/>
                    <a:pt x="-2727" y="20692"/>
                    <a:pt x="576" y="37914"/>
                  </a:cubicBezTo>
                  <a:cubicBezTo>
                    <a:pt x="3502" y="53194"/>
                    <a:pt x="16855" y="63823"/>
                    <a:pt x="31850" y="63823"/>
                  </a:cubicBezTo>
                  <a:cubicBezTo>
                    <a:pt x="33844" y="63823"/>
                    <a:pt x="35851" y="63623"/>
                    <a:pt x="37879" y="63240"/>
                  </a:cubicBezTo>
                  <a:cubicBezTo>
                    <a:pt x="38079" y="63194"/>
                    <a:pt x="38610" y="63092"/>
                    <a:pt x="38810" y="63041"/>
                  </a:cubicBezTo>
                  <a:cubicBezTo>
                    <a:pt x="56028" y="59405"/>
                    <a:pt x="66993" y="42498"/>
                    <a:pt x="63354" y="25279"/>
                  </a:cubicBezTo>
                  <a:lnTo>
                    <a:pt x="63354" y="25279"/>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29" name="Vrije vorm: vorm 187">
              <a:extLst>
                <a:ext uri="{FF2B5EF4-FFF2-40B4-BE49-F238E27FC236}">
                  <a16:creationId xmlns:a16="http://schemas.microsoft.com/office/drawing/2014/main" id="{5B9C75E2-FA3F-4C36-81FE-7C7EF3563BC6}"/>
                </a:ext>
              </a:extLst>
            </p:cNvPr>
            <p:cNvSpPr/>
            <p:nvPr/>
          </p:nvSpPr>
          <p:spPr>
            <a:xfrm>
              <a:off x="5389008" y="4548223"/>
              <a:ext cx="63772" cy="63772"/>
            </a:xfrm>
            <a:custGeom>
              <a:avLst/>
              <a:gdLst>
                <a:gd name="connsiteX0" fmla="*/ 53456 w 63771"/>
                <a:gd name="connsiteY0" fmla="*/ 8210 h 63771"/>
                <a:gd name="connsiteX1" fmla="*/ 8416 w 63771"/>
                <a:gd name="connsiteY1" fmla="*/ 10518 h 63771"/>
                <a:gd name="connsiteX2" fmla="*/ 7753 w 63771"/>
                <a:gd name="connsiteY2" fmla="*/ 11300 h 63771"/>
                <a:gd name="connsiteX3" fmla="*/ 11056 w 63771"/>
                <a:gd name="connsiteY3" fmla="*/ 56255 h 63771"/>
                <a:gd name="connsiteX4" fmla="*/ 31863 w 63771"/>
                <a:gd name="connsiteY4" fmla="*/ 63993 h 63771"/>
                <a:gd name="connsiteX5" fmla="*/ 55812 w 63771"/>
                <a:gd name="connsiteY5" fmla="*/ 53181 h 63771"/>
                <a:gd name="connsiteX6" fmla="*/ 53456 w 63771"/>
                <a:gd name="connsiteY6" fmla="*/ 8210 h 63771"/>
                <a:gd name="connsiteX7" fmla="*/ 53456 w 63771"/>
                <a:gd name="connsiteY7" fmla="*/ 8210 h 63771"/>
                <a:gd name="connsiteX8" fmla="*/ 35634 w 63771"/>
                <a:gd name="connsiteY8" fmla="*/ 35079 h 63771"/>
                <a:gd name="connsiteX9" fmla="*/ 32097 w 63771"/>
                <a:gd name="connsiteY9" fmla="*/ 31877 h 63771"/>
                <a:gd name="connsiteX10" fmla="*/ 35932 w 63771"/>
                <a:gd name="connsiteY10" fmla="*/ 35347 h 63771"/>
                <a:gd name="connsiteX11" fmla="*/ 35634 w 63771"/>
                <a:gd name="connsiteY11" fmla="*/ 35079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71" h="63771">
                  <a:moveTo>
                    <a:pt x="53456" y="8210"/>
                  </a:moveTo>
                  <a:cubicBezTo>
                    <a:pt x="40366" y="-3580"/>
                    <a:pt x="20223" y="-2551"/>
                    <a:pt x="8416" y="10518"/>
                  </a:cubicBezTo>
                  <a:cubicBezTo>
                    <a:pt x="8268" y="10701"/>
                    <a:pt x="7902" y="11118"/>
                    <a:pt x="7753" y="11300"/>
                  </a:cubicBezTo>
                  <a:cubicBezTo>
                    <a:pt x="-3760" y="24620"/>
                    <a:pt x="-2280" y="44764"/>
                    <a:pt x="11056" y="56255"/>
                  </a:cubicBezTo>
                  <a:cubicBezTo>
                    <a:pt x="17085" y="61455"/>
                    <a:pt x="24491" y="63993"/>
                    <a:pt x="31863" y="63993"/>
                  </a:cubicBezTo>
                  <a:cubicBezTo>
                    <a:pt x="40715" y="63993"/>
                    <a:pt x="49519" y="60341"/>
                    <a:pt x="55812" y="53181"/>
                  </a:cubicBezTo>
                  <a:cubicBezTo>
                    <a:pt x="67554" y="40095"/>
                    <a:pt x="66508" y="19986"/>
                    <a:pt x="53456" y="8210"/>
                  </a:cubicBezTo>
                  <a:lnTo>
                    <a:pt x="53456" y="8210"/>
                  </a:lnTo>
                  <a:close/>
                  <a:moveTo>
                    <a:pt x="35634" y="35079"/>
                  </a:moveTo>
                  <a:lnTo>
                    <a:pt x="32097" y="31877"/>
                  </a:lnTo>
                  <a:lnTo>
                    <a:pt x="35932" y="35347"/>
                  </a:lnTo>
                  <a:lnTo>
                    <a:pt x="35634" y="35079"/>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30" name="Vrije vorm: vorm 188">
              <a:extLst>
                <a:ext uri="{FF2B5EF4-FFF2-40B4-BE49-F238E27FC236}">
                  <a16:creationId xmlns:a16="http://schemas.microsoft.com/office/drawing/2014/main" id="{CCA72792-47FE-44D1-9C2D-48942D751936}"/>
                </a:ext>
              </a:extLst>
            </p:cNvPr>
            <p:cNvSpPr/>
            <p:nvPr/>
          </p:nvSpPr>
          <p:spPr>
            <a:xfrm>
              <a:off x="5482400" y="4382277"/>
              <a:ext cx="63772" cy="63772"/>
            </a:xfrm>
            <a:custGeom>
              <a:avLst/>
              <a:gdLst>
                <a:gd name="connsiteX0" fmla="*/ 41203 w 63771"/>
                <a:gd name="connsiteY0" fmla="*/ 1376 h 63771"/>
                <a:gd name="connsiteX1" fmla="*/ 1413 w 63771"/>
                <a:gd name="connsiteY1" fmla="*/ 22714 h 63771"/>
                <a:gd name="connsiteX2" fmla="*/ 22522 w 63771"/>
                <a:gd name="connsiteY2" fmla="*/ 62571 h 63771"/>
                <a:gd name="connsiteX3" fmla="*/ 31905 w 63771"/>
                <a:gd name="connsiteY3" fmla="*/ 63983 h 63771"/>
                <a:gd name="connsiteX4" fmla="*/ 62362 w 63771"/>
                <a:gd name="connsiteY4" fmla="*/ 41480 h 63771"/>
                <a:gd name="connsiteX5" fmla="*/ 62494 w 63771"/>
                <a:gd name="connsiteY5" fmla="*/ 41033 h 63771"/>
                <a:gd name="connsiteX6" fmla="*/ 41203 w 63771"/>
                <a:gd name="connsiteY6" fmla="*/ 1376 h 63771"/>
                <a:gd name="connsiteX7" fmla="*/ 41203 w 63771"/>
                <a:gd name="connsiteY7" fmla="*/ 1376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41203" y="1376"/>
                  </a:moveTo>
                  <a:cubicBezTo>
                    <a:pt x="24350" y="-3743"/>
                    <a:pt x="6528" y="5874"/>
                    <a:pt x="1413" y="22714"/>
                  </a:cubicBezTo>
                  <a:cubicBezTo>
                    <a:pt x="-3752" y="39554"/>
                    <a:pt x="5682" y="57389"/>
                    <a:pt x="22522" y="62571"/>
                  </a:cubicBezTo>
                  <a:cubicBezTo>
                    <a:pt x="25642" y="63536"/>
                    <a:pt x="28797" y="63983"/>
                    <a:pt x="31905" y="63983"/>
                  </a:cubicBezTo>
                  <a:cubicBezTo>
                    <a:pt x="45522" y="63983"/>
                    <a:pt x="58145" y="55182"/>
                    <a:pt x="62362" y="41480"/>
                  </a:cubicBezTo>
                  <a:lnTo>
                    <a:pt x="62494" y="41033"/>
                  </a:lnTo>
                  <a:cubicBezTo>
                    <a:pt x="67609" y="24193"/>
                    <a:pt x="58043" y="6473"/>
                    <a:pt x="41203" y="1376"/>
                  </a:cubicBezTo>
                  <a:lnTo>
                    <a:pt x="41203" y="1376"/>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31" name="Vrije vorm: vorm 189">
              <a:extLst>
                <a:ext uri="{FF2B5EF4-FFF2-40B4-BE49-F238E27FC236}">
                  <a16:creationId xmlns:a16="http://schemas.microsoft.com/office/drawing/2014/main" id="{B4032A60-3F36-4B9C-9638-461FD6EC0348}"/>
                </a:ext>
              </a:extLst>
            </p:cNvPr>
            <p:cNvSpPr/>
            <p:nvPr/>
          </p:nvSpPr>
          <p:spPr>
            <a:xfrm>
              <a:off x="5501118" y="4192541"/>
              <a:ext cx="63772" cy="63772"/>
            </a:xfrm>
            <a:custGeom>
              <a:avLst/>
              <a:gdLst>
                <a:gd name="connsiteX0" fmla="*/ 63325 w 63771"/>
                <a:gd name="connsiteY0" fmla="*/ 26547 h 63771"/>
                <a:gd name="connsiteX1" fmla="*/ 63091 w 63771"/>
                <a:gd name="connsiteY1" fmla="*/ 25336 h 63771"/>
                <a:gd name="connsiteX2" fmla="*/ 25376 w 63771"/>
                <a:gd name="connsiteY2" fmla="*/ 677 h 63771"/>
                <a:gd name="connsiteX3" fmla="*/ 633 w 63771"/>
                <a:gd name="connsiteY3" fmla="*/ 38209 h 63771"/>
                <a:gd name="connsiteX4" fmla="*/ 31902 w 63771"/>
                <a:gd name="connsiteY4" fmla="*/ 64066 h 63771"/>
                <a:gd name="connsiteX5" fmla="*/ 37565 w 63771"/>
                <a:gd name="connsiteY5" fmla="*/ 63552 h 63771"/>
                <a:gd name="connsiteX6" fmla="*/ 63325 w 63771"/>
                <a:gd name="connsiteY6" fmla="*/ 26547 h 63771"/>
                <a:gd name="connsiteX7" fmla="*/ 63325 w 63771"/>
                <a:gd name="connsiteY7" fmla="*/ 26547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63325" y="26547"/>
                  </a:moveTo>
                  <a:cubicBezTo>
                    <a:pt x="63257" y="26152"/>
                    <a:pt x="63176" y="25735"/>
                    <a:pt x="63091" y="25336"/>
                  </a:cubicBezTo>
                  <a:cubicBezTo>
                    <a:pt x="59490" y="8117"/>
                    <a:pt x="42599" y="-2911"/>
                    <a:pt x="25376" y="677"/>
                  </a:cubicBezTo>
                  <a:cubicBezTo>
                    <a:pt x="8222" y="4261"/>
                    <a:pt x="-2824" y="21037"/>
                    <a:pt x="633" y="38209"/>
                  </a:cubicBezTo>
                  <a:cubicBezTo>
                    <a:pt x="3554" y="53421"/>
                    <a:pt x="16890" y="64066"/>
                    <a:pt x="31902" y="64066"/>
                  </a:cubicBezTo>
                  <a:cubicBezTo>
                    <a:pt x="33764" y="64066"/>
                    <a:pt x="35656" y="63901"/>
                    <a:pt x="37565" y="63552"/>
                  </a:cubicBezTo>
                  <a:cubicBezTo>
                    <a:pt x="54890" y="60461"/>
                    <a:pt x="66428" y="43889"/>
                    <a:pt x="63325" y="26547"/>
                  </a:cubicBezTo>
                  <a:lnTo>
                    <a:pt x="63325" y="26547"/>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32" name="Vrije vorm: vorm 190">
              <a:extLst>
                <a:ext uri="{FF2B5EF4-FFF2-40B4-BE49-F238E27FC236}">
                  <a16:creationId xmlns:a16="http://schemas.microsoft.com/office/drawing/2014/main" id="{26E0F218-2B4D-45AF-8B7C-D8FBF16D80E4}"/>
                </a:ext>
              </a:extLst>
            </p:cNvPr>
            <p:cNvSpPr/>
            <p:nvPr/>
          </p:nvSpPr>
          <p:spPr>
            <a:xfrm>
              <a:off x="5500500" y="4288151"/>
              <a:ext cx="63772" cy="63772"/>
            </a:xfrm>
            <a:custGeom>
              <a:avLst/>
              <a:gdLst>
                <a:gd name="connsiteX0" fmla="*/ 34697 w 63771"/>
                <a:gd name="connsiteY0" fmla="*/ 125 h 63771"/>
                <a:gd name="connsiteX1" fmla="*/ 137 w 63771"/>
                <a:gd name="connsiteY1" fmla="*/ 29073 h 63771"/>
                <a:gd name="connsiteX2" fmla="*/ 56 w 63771"/>
                <a:gd name="connsiteY2" fmla="*/ 30314 h 63771"/>
                <a:gd name="connsiteX3" fmla="*/ 29999 w 63771"/>
                <a:gd name="connsiteY3" fmla="*/ 64028 h 63771"/>
                <a:gd name="connsiteX4" fmla="*/ 31908 w 63771"/>
                <a:gd name="connsiteY4" fmla="*/ 64079 h 63771"/>
                <a:gd name="connsiteX5" fmla="*/ 63675 w 63771"/>
                <a:gd name="connsiteY5" fmla="*/ 34519 h 63771"/>
                <a:gd name="connsiteX6" fmla="*/ 34697 w 63771"/>
                <a:gd name="connsiteY6" fmla="*/ 125 h 63771"/>
                <a:gd name="connsiteX7" fmla="*/ 34697 w 63771"/>
                <a:gd name="connsiteY7" fmla="*/ 125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34697" y="125"/>
                  </a:moveTo>
                  <a:cubicBezTo>
                    <a:pt x="17228" y="-1418"/>
                    <a:pt x="1680" y="11536"/>
                    <a:pt x="137" y="29073"/>
                  </a:cubicBezTo>
                  <a:cubicBezTo>
                    <a:pt x="120" y="29387"/>
                    <a:pt x="69" y="30017"/>
                    <a:pt x="56" y="30314"/>
                  </a:cubicBezTo>
                  <a:cubicBezTo>
                    <a:pt x="-977" y="47903"/>
                    <a:pt x="12428" y="62983"/>
                    <a:pt x="29999" y="64028"/>
                  </a:cubicBezTo>
                  <a:cubicBezTo>
                    <a:pt x="30645" y="64062"/>
                    <a:pt x="31274" y="64079"/>
                    <a:pt x="31908" y="64079"/>
                  </a:cubicBezTo>
                  <a:cubicBezTo>
                    <a:pt x="48497" y="64079"/>
                    <a:pt x="62446" y="51240"/>
                    <a:pt x="63675" y="34519"/>
                  </a:cubicBezTo>
                  <a:cubicBezTo>
                    <a:pt x="65137" y="17046"/>
                    <a:pt x="52183" y="1668"/>
                    <a:pt x="34697" y="125"/>
                  </a:cubicBezTo>
                  <a:lnTo>
                    <a:pt x="34697" y="125"/>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33" name="Vrije vorm: vorm 191">
              <a:extLst>
                <a:ext uri="{FF2B5EF4-FFF2-40B4-BE49-F238E27FC236}">
                  <a16:creationId xmlns:a16="http://schemas.microsoft.com/office/drawing/2014/main" id="{54DB9464-1E22-4294-9D8B-205C8674F2EF}"/>
                </a:ext>
              </a:extLst>
            </p:cNvPr>
            <p:cNvSpPr/>
            <p:nvPr/>
          </p:nvSpPr>
          <p:spPr>
            <a:xfrm>
              <a:off x="5444614" y="4470217"/>
              <a:ext cx="63772" cy="63772"/>
            </a:xfrm>
            <a:custGeom>
              <a:avLst/>
              <a:gdLst>
                <a:gd name="connsiteX0" fmla="*/ 47787 w 63771"/>
                <a:gd name="connsiteY0" fmla="*/ 4141 h 63771"/>
                <a:gd name="connsiteX1" fmla="*/ 4324 w 63771"/>
                <a:gd name="connsiteY1" fmla="*/ 16168 h 63771"/>
                <a:gd name="connsiteX2" fmla="*/ 3874 w 63771"/>
                <a:gd name="connsiteY2" fmla="*/ 16963 h 63771"/>
                <a:gd name="connsiteX3" fmla="*/ 16628 w 63771"/>
                <a:gd name="connsiteY3" fmla="*/ 60324 h 63771"/>
                <a:gd name="connsiteX4" fmla="*/ 31891 w 63771"/>
                <a:gd name="connsiteY4" fmla="*/ 64227 h 63771"/>
                <a:gd name="connsiteX5" fmla="*/ 59776 w 63771"/>
                <a:gd name="connsiteY5" fmla="*/ 47638 h 63771"/>
                <a:gd name="connsiteX6" fmla="*/ 32057 w 63771"/>
                <a:gd name="connsiteY6" fmla="*/ 31895 h 63771"/>
                <a:gd name="connsiteX7" fmla="*/ 59793 w 63771"/>
                <a:gd name="connsiteY7" fmla="*/ 47604 h 63771"/>
                <a:gd name="connsiteX8" fmla="*/ 47787 w 63771"/>
                <a:gd name="connsiteY8" fmla="*/ 4141 h 63771"/>
                <a:gd name="connsiteX9" fmla="*/ 47787 w 63771"/>
                <a:gd name="connsiteY9" fmla="*/ 4141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71" h="63771">
                  <a:moveTo>
                    <a:pt x="47787" y="4141"/>
                  </a:moveTo>
                  <a:cubicBezTo>
                    <a:pt x="32473" y="-4528"/>
                    <a:pt x="13010" y="855"/>
                    <a:pt x="4324" y="16168"/>
                  </a:cubicBezTo>
                  <a:lnTo>
                    <a:pt x="3874" y="16963"/>
                  </a:lnTo>
                  <a:cubicBezTo>
                    <a:pt x="-4510" y="32443"/>
                    <a:pt x="1153" y="51940"/>
                    <a:pt x="16628" y="60324"/>
                  </a:cubicBezTo>
                  <a:cubicBezTo>
                    <a:pt x="21496" y="62964"/>
                    <a:pt x="26725" y="64227"/>
                    <a:pt x="31891" y="64227"/>
                  </a:cubicBezTo>
                  <a:cubicBezTo>
                    <a:pt x="43153" y="64227"/>
                    <a:pt x="54011" y="58249"/>
                    <a:pt x="59776" y="47638"/>
                  </a:cubicBezTo>
                  <a:lnTo>
                    <a:pt x="32057" y="31895"/>
                  </a:lnTo>
                  <a:lnTo>
                    <a:pt x="59793" y="47604"/>
                  </a:lnTo>
                  <a:cubicBezTo>
                    <a:pt x="68479" y="32294"/>
                    <a:pt x="63097" y="12827"/>
                    <a:pt x="47787" y="4141"/>
                  </a:cubicBezTo>
                  <a:lnTo>
                    <a:pt x="47787" y="4141"/>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34" name="Vrije vorm: vorm 192">
              <a:extLst>
                <a:ext uri="{FF2B5EF4-FFF2-40B4-BE49-F238E27FC236}">
                  <a16:creationId xmlns:a16="http://schemas.microsoft.com/office/drawing/2014/main" id="{F35C5E7D-0A63-4678-A2B7-083F4B683106}"/>
                </a:ext>
              </a:extLst>
            </p:cNvPr>
            <p:cNvSpPr/>
            <p:nvPr/>
          </p:nvSpPr>
          <p:spPr>
            <a:xfrm>
              <a:off x="4853574" y="3849545"/>
              <a:ext cx="63772" cy="63772"/>
            </a:xfrm>
            <a:custGeom>
              <a:avLst/>
              <a:gdLst>
                <a:gd name="connsiteX0" fmla="*/ 60579 w 63771"/>
                <a:gd name="connsiteY0" fmla="*/ 17637 h 63771"/>
                <a:gd name="connsiteX1" fmla="*/ 17796 w 63771"/>
                <a:gd name="connsiteY1" fmla="*/ 3373 h 63771"/>
                <a:gd name="connsiteX2" fmla="*/ 17516 w 63771"/>
                <a:gd name="connsiteY2" fmla="*/ 3522 h 63771"/>
                <a:gd name="connsiteX3" fmla="*/ 3401 w 63771"/>
                <a:gd name="connsiteY3" fmla="*/ 46220 h 63771"/>
                <a:gd name="connsiteX4" fmla="*/ 31996 w 63771"/>
                <a:gd name="connsiteY4" fmla="*/ 63791 h 63771"/>
                <a:gd name="connsiteX5" fmla="*/ 46311 w 63771"/>
                <a:gd name="connsiteY5" fmla="*/ 60402 h 63771"/>
                <a:gd name="connsiteX6" fmla="*/ 60579 w 63771"/>
                <a:gd name="connsiteY6" fmla="*/ 17637 h 63771"/>
                <a:gd name="connsiteX7" fmla="*/ 60579 w 63771"/>
                <a:gd name="connsiteY7" fmla="*/ 17637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60579" y="17637"/>
                  </a:moveTo>
                  <a:cubicBezTo>
                    <a:pt x="52705" y="1877"/>
                    <a:pt x="33539" y="-4500"/>
                    <a:pt x="17796" y="3373"/>
                  </a:cubicBezTo>
                  <a:lnTo>
                    <a:pt x="17516" y="3522"/>
                  </a:lnTo>
                  <a:cubicBezTo>
                    <a:pt x="1773" y="11392"/>
                    <a:pt x="-4473" y="30476"/>
                    <a:pt x="3401" y="46220"/>
                  </a:cubicBezTo>
                  <a:cubicBezTo>
                    <a:pt x="8979" y="57380"/>
                    <a:pt x="20288" y="63791"/>
                    <a:pt x="31996" y="63791"/>
                  </a:cubicBezTo>
                  <a:cubicBezTo>
                    <a:pt x="36830" y="63791"/>
                    <a:pt x="41728" y="62711"/>
                    <a:pt x="46311" y="60402"/>
                  </a:cubicBezTo>
                  <a:cubicBezTo>
                    <a:pt x="62071" y="52529"/>
                    <a:pt x="68448" y="33380"/>
                    <a:pt x="60579" y="17637"/>
                  </a:cubicBezTo>
                  <a:lnTo>
                    <a:pt x="60579" y="17637"/>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35" name="Vrije vorm: vorm 193">
              <a:extLst>
                <a:ext uri="{FF2B5EF4-FFF2-40B4-BE49-F238E27FC236}">
                  <a16:creationId xmlns:a16="http://schemas.microsoft.com/office/drawing/2014/main" id="{489D3FC6-1B74-4A84-9505-7B170AB29B40}"/>
                </a:ext>
              </a:extLst>
            </p:cNvPr>
            <p:cNvSpPr/>
            <p:nvPr/>
          </p:nvSpPr>
          <p:spPr>
            <a:xfrm>
              <a:off x="4943137" y="3816223"/>
              <a:ext cx="63772" cy="63772"/>
            </a:xfrm>
            <a:custGeom>
              <a:avLst/>
              <a:gdLst>
                <a:gd name="connsiteX0" fmla="*/ 63250 w 63771"/>
                <a:gd name="connsiteY0" fmla="*/ 24370 h 63771"/>
                <a:gd name="connsiteX1" fmla="*/ 24753 w 63771"/>
                <a:gd name="connsiteY1" fmla="*/ 907 h 63771"/>
                <a:gd name="connsiteX2" fmla="*/ 24009 w 63771"/>
                <a:gd name="connsiteY2" fmla="*/ 1089 h 63771"/>
                <a:gd name="connsiteX3" fmla="*/ 1009 w 63771"/>
                <a:gd name="connsiteY3" fmla="*/ 39931 h 63771"/>
                <a:gd name="connsiteX4" fmla="*/ 31815 w 63771"/>
                <a:gd name="connsiteY4" fmla="*/ 63879 h 63771"/>
                <a:gd name="connsiteX5" fmla="*/ 39787 w 63771"/>
                <a:gd name="connsiteY5" fmla="*/ 62867 h 63771"/>
                <a:gd name="connsiteX6" fmla="*/ 63250 w 63771"/>
                <a:gd name="connsiteY6" fmla="*/ 24370 h 63771"/>
                <a:gd name="connsiteX7" fmla="*/ 63250 w 63771"/>
                <a:gd name="connsiteY7" fmla="*/ 24370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63250" y="24370"/>
                  </a:moveTo>
                  <a:cubicBezTo>
                    <a:pt x="59101" y="7267"/>
                    <a:pt x="41895" y="-3247"/>
                    <a:pt x="24753" y="907"/>
                  </a:cubicBezTo>
                  <a:cubicBezTo>
                    <a:pt x="24605" y="936"/>
                    <a:pt x="24158" y="1055"/>
                    <a:pt x="24009" y="1089"/>
                  </a:cubicBezTo>
                  <a:cubicBezTo>
                    <a:pt x="6953" y="5490"/>
                    <a:pt x="-3378" y="22878"/>
                    <a:pt x="1009" y="39931"/>
                  </a:cubicBezTo>
                  <a:cubicBezTo>
                    <a:pt x="4729" y="54313"/>
                    <a:pt x="17632" y="63879"/>
                    <a:pt x="31815" y="63879"/>
                  </a:cubicBezTo>
                  <a:cubicBezTo>
                    <a:pt x="34438" y="63879"/>
                    <a:pt x="37112" y="63548"/>
                    <a:pt x="39787" y="62867"/>
                  </a:cubicBezTo>
                  <a:cubicBezTo>
                    <a:pt x="56890" y="58714"/>
                    <a:pt x="67404" y="41491"/>
                    <a:pt x="63250" y="24370"/>
                  </a:cubicBezTo>
                  <a:lnTo>
                    <a:pt x="63250" y="24370"/>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36" name="Vrije vorm: vorm 194">
              <a:extLst>
                <a:ext uri="{FF2B5EF4-FFF2-40B4-BE49-F238E27FC236}">
                  <a16:creationId xmlns:a16="http://schemas.microsoft.com/office/drawing/2014/main" id="{62CAF0D2-7A45-4DC0-813D-3880953F956F}"/>
                </a:ext>
              </a:extLst>
            </p:cNvPr>
            <p:cNvSpPr/>
            <p:nvPr/>
          </p:nvSpPr>
          <p:spPr>
            <a:xfrm>
              <a:off x="4772912" y="3901281"/>
              <a:ext cx="63772" cy="63772"/>
            </a:xfrm>
            <a:custGeom>
              <a:avLst/>
              <a:gdLst>
                <a:gd name="connsiteX0" fmla="*/ 56942 w 63771"/>
                <a:gd name="connsiteY0" fmla="*/ 11872 h 63771"/>
                <a:gd name="connsiteX1" fmla="*/ 12119 w 63771"/>
                <a:gd name="connsiteY1" fmla="*/ 7021 h 63771"/>
                <a:gd name="connsiteX2" fmla="*/ 31880 w 63771"/>
                <a:gd name="connsiteY2" fmla="*/ 32032 h 63771"/>
                <a:gd name="connsiteX3" fmla="*/ 12017 w 63771"/>
                <a:gd name="connsiteY3" fmla="*/ 7089 h 63771"/>
                <a:gd name="connsiteX4" fmla="*/ 6937 w 63771"/>
                <a:gd name="connsiteY4" fmla="*/ 51895 h 63771"/>
                <a:gd name="connsiteX5" fmla="*/ 31897 w 63771"/>
                <a:gd name="connsiteY5" fmla="*/ 63918 h 63771"/>
                <a:gd name="connsiteX6" fmla="*/ 51743 w 63771"/>
                <a:gd name="connsiteY6" fmla="*/ 56976 h 63771"/>
                <a:gd name="connsiteX7" fmla="*/ 52159 w 63771"/>
                <a:gd name="connsiteY7" fmla="*/ 56644 h 63771"/>
                <a:gd name="connsiteX8" fmla="*/ 56942 w 63771"/>
                <a:gd name="connsiteY8" fmla="*/ 11872 h 63771"/>
                <a:gd name="connsiteX9" fmla="*/ 56942 w 63771"/>
                <a:gd name="connsiteY9" fmla="*/ 11872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71" h="63771">
                  <a:moveTo>
                    <a:pt x="56942" y="11872"/>
                  </a:moveTo>
                  <a:cubicBezTo>
                    <a:pt x="45914" y="-1831"/>
                    <a:pt x="25834" y="-3973"/>
                    <a:pt x="12119" y="7021"/>
                  </a:cubicBezTo>
                  <a:lnTo>
                    <a:pt x="31880" y="32032"/>
                  </a:lnTo>
                  <a:lnTo>
                    <a:pt x="12017" y="7089"/>
                  </a:lnTo>
                  <a:cubicBezTo>
                    <a:pt x="-1749" y="18066"/>
                    <a:pt x="-4024" y="38125"/>
                    <a:pt x="6937" y="51895"/>
                  </a:cubicBezTo>
                  <a:cubicBezTo>
                    <a:pt x="13229" y="59798"/>
                    <a:pt x="22531" y="63918"/>
                    <a:pt x="31897" y="63918"/>
                  </a:cubicBezTo>
                  <a:cubicBezTo>
                    <a:pt x="38856" y="63918"/>
                    <a:pt x="45880" y="61644"/>
                    <a:pt x="51743" y="56976"/>
                  </a:cubicBezTo>
                  <a:lnTo>
                    <a:pt x="52159" y="56644"/>
                  </a:lnTo>
                  <a:cubicBezTo>
                    <a:pt x="65845" y="45582"/>
                    <a:pt x="67953" y="25570"/>
                    <a:pt x="56942" y="11872"/>
                  </a:cubicBezTo>
                  <a:lnTo>
                    <a:pt x="56942" y="11872"/>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37" name="Vrije vorm: vorm 195">
              <a:extLst>
                <a:ext uri="{FF2B5EF4-FFF2-40B4-BE49-F238E27FC236}">
                  <a16:creationId xmlns:a16="http://schemas.microsoft.com/office/drawing/2014/main" id="{77A18492-A0B4-4754-9BF9-ADF7617FB2F3}"/>
                </a:ext>
              </a:extLst>
            </p:cNvPr>
            <p:cNvSpPr/>
            <p:nvPr/>
          </p:nvSpPr>
          <p:spPr>
            <a:xfrm>
              <a:off x="4619497" y="4138874"/>
              <a:ext cx="63772" cy="63772"/>
            </a:xfrm>
            <a:custGeom>
              <a:avLst/>
              <a:gdLst>
                <a:gd name="connsiteX0" fmla="*/ 40346 w 63771"/>
                <a:gd name="connsiteY0" fmla="*/ 1133 h 63771"/>
                <a:gd name="connsiteX1" fmla="*/ 1203 w 63771"/>
                <a:gd name="connsiteY1" fmla="*/ 23487 h 63771"/>
                <a:gd name="connsiteX2" fmla="*/ 905 w 63771"/>
                <a:gd name="connsiteY2" fmla="*/ 24682 h 63771"/>
                <a:gd name="connsiteX3" fmla="*/ 24373 w 63771"/>
                <a:gd name="connsiteY3" fmla="*/ 63145 h 63771"/>
                <a:gd name="connsiteX4" fmla="*/ 31911 w 63771"/>
                <a:gd name="connsiteY4" fmla="*/ 64042 h 63771"/>
                <a:gd name="connsiteX5" fmla="*/ 62836 w 63771"/>
                <a:gd name="connsiteY5" fmla="*/ 39877 h 63771"/>
                <a:gd name="connsiteX6" fmla="*/ 40346 w 63771"/>
                <a:gd name="connsiteY6" fmla="*/ 1133 h 63771"/>
                <a:gd name="connsiteX7" fmla="*/ 40346 w 63771"/>
                <a:gd name="connsiteY7" fmla="*/ 1133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40346" y="1133"/>
                  </a:moveTo>
                  <a:cubicBezTo>
                    <a:pt x="23357" y="-3501"/>
                    <a:pt x="5837" y="6498"/>
                    <a:pt x="1203" y="23487"/>
                  </a:cubicBezTo>
                  <a:cubicBezTo>
                    <a:pt x="1122" y="23785"/>
                    <a:pt x="973" y="24384"/>
                    <a:pt x="905" y="24682"/>
                  </a:cubicBezTo>
                  <a:cubicBezTo>
                    <a:pt x="-3244" y="41785"/>
                    <a:pt x="7265" y="58991"/>
                    <a:pt x="24373" y="63145"/>
                  </a:cubicBezTo>
                  <a:cubicBezTo>
                    <a:pt x="26894" y="63757"/>
                    <a:pt x="29420" y="64042"/>
                    <a:pt x="31911" y="64042"/>
                  </a:cubicBezTo>
                  <a:cubicBezTo>
                    <a:pt x="46209" y="64042"/>
                    <a:pt x="59214" y="54344"/>
                    <a:pt x="62836" y="39877"/>
                  </a:cubicBezTo>
                  <a:cubicBezTo>
                    <a:pt x="67202" y="23020"/>
                    <a:pt x="57220" y="5716"/>
                    <a:pt x="40346" y="1133"/>
                  </a:cubicBezTo>
                  <a:lnTo>
                    <a:pt x="40346" y="1133"/>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38" name="Vrije vorm: vorm 196">
              <a:extLst>
                <a:ext uri="{FF2B5EF4-FFF2-40B4-BE49-F238E27FC236}">
                  <a16:creationId xmlns:a16="http://schemas.microsoft.com/office/drawing/2014/main" id="{B28716AA-AFC4-4F19-9900-B34BC9147C83}"/>
                </a:ext>
              </a:extLst>
            </p:cNvPr>
            <p:cNvSpPr/>
            <p:nvPr/>
          </p:nvSpPr>
          <p:spPr>
            <a:xfrm>
              <a:off x="4605793" y="4233620"/>
              <a:ext cx="63772" cy="63772"/>
            </a:xfrm>
            <a:custGeom>
              <a:avLst/>
              <a:gdLst>
                <a:gd name="connsiteX0" fmla="*/ 33741 w 63771"/>
                <a:gd name="connsiteY0" fmla="*/ 50 h 63771"/>
                <a:gd name="connsiteX1" fmla="*/ 78 w 63771"/>
                <a:gd name="connsiteY1" fmla="*/ 30044 h 63771"/>
                <a:gd name="connsiteX2" fmla="*/ 14 w 63771"/>
                <a:gd name="connsiteY2" fmla="*/ 31273 h 63771"/>
                <a:gd name="connsiteX3" fmla="*/ 30935 w 63771"/>
                <a:gd name="connsiteY3" fmla="*/ 64039 h 63771"/>
                <a:gd name="connsiteX4" fmla="*/ 31900 w 63771"/>
                <a:gd name="connsiteY4" fmla="*/ 64056 h 63771"/>
                <a:gd name="connsiteX5" fmla="*/ 63752 w 63771"/>
                <a:gd name="connsiteY5" fmla="*/ 33331 h 63771"/>
                <a:gd name="connsiteX6" fmla="*/ 33741 w 63771"/>
                <a:gd name="connsiteY6" fmla="*/ 50 h 63771"/>
                <a:gd name="connsiteX7" fmla="*/ 33741 w 63771"/>
                <a:gd name="connsiteY7" fmla="*/ 50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33741" y="50"/>
                  </a:moveTo>
                  <a:cubicBezTo>
                    <a:pt x="16123" y="-928"/>
                    <a:pt x="1090" y="12473"/>
                    <a:pt x="78" y="30044"/>
                  </a:cubicBezTo>
                  <a:cubicBezTo>
                    <a:pt x="44" y="30461"/>
                    <a:pt x="27" y="30856"/>
                    <a:pt x="14" y="31273"/>
                  </a:cubicBezTo>
                  <a:cubicBezTo>
                    <a:pt x="-505" y="48861"/>
                    <a:pt x="13347" y="63524"/>
                    <a:pt x="30935" y="64039"/>
                  </a:cubicBezTo>
                  <a:cubicBezTo>
                    <a:pt x="31267" y="64056"/>
                    <a:pt x="31581" y="64056"/>
                    <a:pt x="31900" y="64056"/>
                  </a:cubicBezTo>
                  <a:cubicBezTo>
                    <a:pt x="49004" y="64056"/>
                    <a:pt x="63118" y="50502"/>
                    <a:pt x="63752" y="33331"/>
                  </a:cubicBezTo>
                  <a:cubicBezTo>
                    <a:pt x="64547" y="15929"/>
                    <a:pt x="51197" y="1062"/>
                    <a:pt x="33741" y="50"/>
                  </a:cubicBezTo>
                  <a:lnTo>
                    <a:pt x="33741" y="50"/>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39" name="Vrije vorm: vorm 197">
              <a:extLst>
                <a:ext uri="{FF2B5EF4-FFF2-40B4-BE49-F238E27FC236}">
                  <a16:creationId xmlns:a16="http://schemas.microsoft.com/office/drawing/2014/main" id="{85B98F78-D47B-4518-9516-66351D3700BF}"/>
                </a:ext>
              </a:extLst>
            </p:cNvPr>
            <p:cNvSpPr/>
            <p:nvPr/>
          </p:nvSpPr>
          <p:spPr>
            <a:xfrm>
              <a:off x="4653138" y="4049208"/>
              <a:ext cx="63772" cy="63772"/>
            </a:xfrm>
            <a:custGeom>
              <a:avLst/>
              <a:gdLst>
                <a:gd name="connsiteX0" fmla="*/ 46847 w 63771"/>
                <a:gd name="connsiteY0" fmla="*/ 3661 h 63771"/>
                <a:gd name="connsiteX1" fmla="*/ 3801 w 63771"/>
                <a:gd name="connsiteY1" fmla="*/ 17078 h 63771"/>
                <a:gd name="connsiteX2" fmla="*/ 3270 w 63771"/>
                <a:gd name="connsiteY2" fmla="*/ 18107 h 63771"/>
                <a:gd name="connsiteX3" fmla="*/ 17818 w 63771"/>
                <a:gd name="connsiteY3" fmla="*/ 60758 h 63771"/>
                <a:gd name="connsiteX4" fmla="*/ 31852 w 63771"/>
                <a:gd name="connsiteY4" fmla="*/ 64027 h 63771"/>
                <a:gd name="connsiteX5" fmla="*/ 60431 w 63771"/>
                <a:gd name="connsiteY5" fmla="*/ 46392 h 63771"/>
                <a:gd name="connsiteX6" fmla="*/ 46847 w 63771"/>
                <a:gd name="connsiteY6" fmla="*/ 3661 h 63771"/>
                <a:gd name="connsiteX7" fmla="*/ 46847 w 63771"/>
                <a:gd name="connsiteY7" fmla="*/ 3661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46847" y="3661"/>
                  </a:moveTo>
                  <a:cubicBezTo>
                    <a:pt x="31253" y="-4528"/>
                    <a:pt x="11973" y="1484"/>
                    <a:pt x="3801" y="17078"/>
                  </a:cubicBezTo>
                  <a:lnTo>
                    <a:pt x="3270" y="18107"/>
                  </a:lnTo>
                  <a:cubicBezTo>
                    <a:pt x="-4485" y="33901"/>
                    <a:pt x="2024" y="52982"/>
                    <a:pt x="17818" y="60758"/>
                  </a:cubicBezTo>
                  <a:cubicBezTo>
                    <a:pt x="22333" y="62981"/>
                    <a:pt x="27133" y="64027"/>
                    <a:pt x="31852" y="64027"/>
                  </a:cubicBezTo>
                  <a:cubicBezTo>
                    <a:pt x="43557" y="64027"/>
                    <a:pt x="54836" y="57552"/>
                    <a:pt x="60431" y="46392"/>
                  </a:cubicBezTo>
                  <a:cubicBezTo>
                    <a:pt x="68368" y="30861"/>
                    <a:pt x="62327" y="11798"/>
                    <a:pt x="46847" y="3661"/>
                  </a:cubicBezTo>
                  <a:lnTo>
                    <a:pt x="46847" y="3661"/>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40" name="Vrije vorm: vorm 198">
              <a:extLst>
                <a:ext uri="{FF2B5EF4-FFF2-40B4-BE49-F238E27FC236}">
                  <a16:creationId xmlns:a16="http://schemas.microsoft.com/office/drawing/2014/main" id="{A31807AE-099D-49B1-9AE1-7930BFC3264F}"/>
                </a:ext>
              </a:extLst>
            </p:cNvPr>
            <p:cNvSpPr/>
            <p:nvPr/>
          </p:nvSpPr>
          <p:spPr>
            <a:xfrm>
              <a:off x="4705122" y="3968808"/>
              <a:ext cx="63772" cy="63772"/>
            </a:xfrm>
            <a:custGeom>
              <a:avLst/>
              <a:gdLst>
                <a:gd name="connsiteX0" fmla="*/ 52441 w 63771"/>
                <a:gd name="connsiteY0" fmla="*/ 7352 h 63771"/>
                <a:gd name="connsiteX1" fmla="*/ 7533 w 63771"/>
                <a:gd name="connsiteY1" fmla="*/ 11518 h 63771"/>
                <a:gd name="connsiteX2" fmla="*/ 6887 w 63771"/>
                <a:gd name="connsiteY2" fmla="*/ 12335 h 63771"/>
                <a:gd name="connsiteX3" fmla="*/ 12086 w 63771"/>
                <a:gd name="connsiteY3" fmla="*/ 57073 h 63771"/>
                <a:gd name="connsiteX4" fmla="*/ 31864 w 63771"/>
                <a:gd name="connsiteY4" fmla="*/ 63981 h 63771"/>
                <a:gd name="connsiteX5" fmla="*/ 56773 w 63771"/>
                <a:gd name="connsiteY5" fmla="*/ 52026 h 63771"/>
                <a:gd name="connsiteX6" fmla="*/ 52441 w 63771"/>
                <a:gd name="connsiteY6" fmla="*/ 7352 h 63771"/>
                <a:gd name="connsiteX7" fmla="*/ 52441 w 63771"/>
                <a:gd name="connsiteY7" fmla="*/ 7352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52441" y="7352"/>
                  </a:moveTo>
                  <a:cubicBezTo>
                    <a:pt x="38887" y="-3893"/>
                    <a:pt x="18795" y="-2031"/>
                    <a:pt x="7533" y="11518"/>
                  </a:cubicBezTo>
                  <a:cubicBezTo>
                    <a:pt x="7384" y="11701"/>
                    <a:pt x="7035" y="12135"/>
                    <a:pt x="6887" y="12335"/>
                  </a:cubicBezTo>
                  <a:cubicBezTo>
                    <a:pt x="-4040" y="26118"/>
                    <a:pt x="-1714" y="46146"/>
                    <a:pt x="12086" y="57073"/>
                  </a:cubicBezTo>
                  <a:cubicBezTo>
                    <a:pt x="17932" y="61724"/>
                    <a:pt x="24921" y="63981"/>
                    <a:pt x="31864" y="63981"/>
                  </a:cubicBezTo>
                  <a:cubicBezTo>
                    <a:pt x="41213" y="63981"/>
                    <a:pt x="50481" y="59879"/>
                    <a:pt x="56773" y="52026"/>
                  </a:cubicBezTo>
                  <a:cubicBezTo>
                    <a:pt x="67818" y="38489"/>
                    <a:pt x="65910" y="18546"/>
                    <a:pt x="52441" y="7352"/>
                  </a:cubicBezTo>
                  <a:lnTo>
                    <a:pt x="52441" y="7352"/>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41" name="Vrije vorm: vorm 199">
              <a:extLst>
                <a:ext uri="{FF2B5EF4-FFF2-40B4-BE49-F238E27FC236}">
                  <a16:creationId xmlns:a16="http://schemas.microsoft.com/office/drawing/2014/main" id="{4F6871E4-A3F7-4373-BE0F-FF5D81361369}"/>
                </a:ext>
              </a:extLst>
            </p:cNvPr>
            <p:cNvSpPr/>
            <p:nvPr/>
          </p:nvSpPr>
          <p:spPr>
            <a:xfrm>
              <a:off x="4612295" y="4329172"/>
              <a:ext cx="63772" cy="63772"/>
            </a:xfrm>
            <a:custGeom>
              <a:avLst/>
              <a:gdLst>
                <a:gd name="connsiteX0" fmla="*/ 63278 w 63771"/>
                <a:gd name="connsiteY0" fmla="*/ 26264 h 63771"/>
                <a:gd name="connsiteX1" fmla="*/ 26278 w 63771"/>
                <a:gd name="connsiteY1" fmla="*/ 504 h 63771"/>
                <a:gd name="connsiteX2" fmla="*/ 501 w 63771"/>
                <a:gd name="connsiteY2" fmla="*/ 37505 h 63771"/>
                <a:gd name="connsiteX3" fmla="*/ 569 w 63771"/>
                <a:gd name="connsiteY3" fmla="*/ 37824 h 63771"/>
                <a:gd name="connsiteX4" fmla="*/ 31822 w 63771"/>
                <a:gd name="connsiteY4" fmla="*/ 63945 h 63771"/>
                <a:gd name="connsiteX5" fmla="*/ 37536 w 63771"/>
                <a:gd name="connsiteY5" fmla="*/ 63430 h 63771"/>
                <a:gd name="connsiteX6" fmla="*/ 63278 w 63771"/>
                <a:gd name="connsiteY6" fmla="*/ 26264 h 63771"/>
                <a:gd name="connsiteX7" fmla="*/ 63278 w 63771"/>
                <a:gd name="connsiteY7" fmla="*/ 26264 h 6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71" h="63771">
                  <a:moveTo>
                    <a:pt x="63278" y="26264"/>
                  </a:moveTo>
                  <a:cubicBezTo>
                    <a:pt x="60170" y="8943"/>
                    <a:pt x="43598" y="-2599"/>
                    <a:pt x="26278" y="504"/>
                  </a:cubicBezTo>
                  <a:cubicBezTo>
                    <a:pt x="8936" y="3612"/>
                    <a:pt x="-2590" y="20184"/>
                    <a:pt x="501" y="37505"/>
                  </a:cubicBezTo>
                  <a:lnTo>
                    <a:pt x="569" y="37824"/>
                  </a:lnTo>
                  <a:cubicBezTo>
                    <a:pt x="3324" y="53235"/>
                    <a:pt x="16712" y="63945"/>
                    <a:pt x="31822" y="63945"/>
                  </a:cubicBezTo>
                  <a:cubicBezTo>
                    <a:pt x="33718" y="63945"/>
                    <a:pt x="35627" y="63779"/>
                    <a:pt x="37536" y="63430"/>
                  </a:cubicBezTo>
                  <a:cubicBezTo>
                    <a:pt x="54873" y="60327"/>
                    <a:pt x="66382" y="43601"/>
                    <a:pt x="63278" y="26264"/>
                  </a:cubicBezTo>
                  <a:lnTo>
                    <a:pt x="63278" y="26264"/>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42" name="Vrije vorm: vorm 200">
              <a:extLst>
                <a:ext uri="{FF2B5EF4-FFF2-40B4-BE49-F238E27FC236}">
                  <a16:creationId xmlns:a16="http://schemas.microsoft.com/office/drawing/2014/main" id="{045D0F9D-414C-4A37-9C90-466F0E34A4E3}"/>
                </a:ext>
              </a:extLst>
            </p:cNvPr>
            <p:cNvSpPr/>
            <p:nvPr/>
          </p:nvSpPr>
          <p:spPr>
            <a:xfrm>
              <a:off x="4830203" y="4113418"/>
              <a:ext cx="510175" cy="412391"/>
            </a:xfrm>
            <a:custGeom>
              <a:avLst/>
              <a:gdLst>
                <a:gd name="connsiteX0" fmla="*/ 362751 w 510174"/>
                <a:gd name="connsiteY0" fmla="*/ 0 h 412391"/>
                <a:gd name="connsiteX1" fmla="*/ 255402 w 510174"/>
                <a:gd name="connsiteY1" fmla="*/ 45984 h 412391"/>
                <a:gd name="connsiteX2" fmla="*/ 148053 w 510174"/>
                <a:gd name="connsiteY2" fmla="*/ 0 h 412391"/>
                <a:gd name="connsiteX3" fmla="*/ 0 w 510174"/>
                <a:gd name="connsiteY3" fmla="*/ 148053 h 412391"/>
                <a:gd name="connsiteX4" fmla="*/ 53292 w 510174"/>
                <a:gd name="connsiteY4" fmla="*/ 261796 h 412391"/>
                <a:gd name="connsiteX5" fmla="*/ 53921 w 510174"/>
                <a:gd name="connsiteY5" fmla="*/ 262311 h 412391"/>
                <a:gd name="connsiteX6" fmla="*/ 235607 w 510174"/>
                <a:gd name="connsiteY6" fmla="*/ 406146 h 412391"/>
                <a:gd name="connsiteX7" fmla="*/ 255385 w 510174"/>
                <a:gd name="connsiteY7" fmla="*/ 413037 h 412391"/>
                <a:gd name="connsiteX8" fmla="*/ 275265 w 510174"/>
                <a:gd name="connsiteY8" fmla="*/ 406099 h 412391"/>
                <a:gd name="connsiteX9" fmla="*/ 464637 w 510174"/>
                <a:gd name="connsiteY9" fmla="*/ 255236 h 412391"/>
                <a:gd name="connsiteX10" fmla="*/ 467295 w 510174"/>
                <a:gd name="connsiteY10" fmla="*/ 252877 h 412391"/>
                <a:gd name="connsiteX11" fmla="*/ 510804 w 510174"/>
                <a:gd name="connsiteY11" fmla="*/ 148053 h 412391"/>
                <a:gd name="connsiteX12" fmla="*/ 362751 w 510174"/>
                <a:gd name="connsiteY12" fmla="*/ 0 h 412391"/>
                <a:gd name="connsiteX13" fmla="*/ 362751 w 510174"/>
                <a:gd name="connsiteY13" fmla="*/ 0 h 412391"/>
                <a:gd name="connsiteX14" fmla="*/ 423420 w 510174"/>
                <a:gd name="connsiteY14" fmla="*/ 206561 h 412391"/>
                <a:gd name="connsiteX15" fmla="*/ 255334 w 510174"/>
                <a:gd name="connsiteY15" fmla="*/ 340448 h 412391"/>
                <a:gd name="connsiteX16" fmla="*/ 93830 w 510174"/>
                <a:gd name="connsiteY16" fmla="*/ 212590 h 412391"/>
                <a:gd name="connsiteX17" fmla="*/ 63755 w 510174"/>
                <a:gd name="connsiteY17" fmla="*/ 148053 h 412391"/>
                <a:gd name="connsiteX18" fmla="*/ 148053 w 510174"/>
                <a:gd name="connsiteY18" fmla="*/ 63772 h 412391"/>
                <a:gd name="connsiteX19" fmla="*/ 225939 w 510174"/>
                <a:gd name="connsiteY19" fmla="*/ 115818 h 412391"/>
                <a:gd name="connsiteX20" fmla="*/ 255402 w 510174"/>
                <a:gd name="connsiteY20" fmla="*/ 135498 h 412391"/>
                <a:gd name="connsiteX21" fmla="*/ 284848 w 510174"/>
                <a:gd name="connsiteY21" fmla="*/ 115818 h 412391"/>
                <a:gd name="connsiteX22" fmla="*/ 362751 w 510174"/>
                <a:gd name="connsiteY22" fmla="*/ 63772 h 412391"/>
                <a:gd name="connsiteX23" fmla="*/ 447032 w 510174"/>
                <a:gd name="connsiteY23" fmla="*/ 148053 h 412391"/>
                <a:gd name="connsiteX24" fmla="*/ 423420 w 510174"/>
                <a:gd name="connsiteY24" fmla="*/ 206561 h 412391"/>
                <a:gd name="connsiteX25" fmla="*/ 423420 w 510174"/>
                <a:gd name="connsiteY25" fmla="*/ 206561 h 41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174" h="412391">
                  <a:moveTo>
                    <a:pt x="362751" y="0"/>
                  </a:moveTo>
                  <a:cubicBezTo>
                    <a:pt x="321249" y="0"/>
                    <a:pt x="282803" y="17104"/>
                    <a:pt x="255402" y="45984"/>
                  </a:cubicBezTo>
                  <a:cubicBezTo>
                    <a:pt x="228001" y="17104"/>
                    <a:pt x="189538" y="0"/>
                    <a:pt x="148053" y="0"/>
                  </a:cubicBezTo>
                  <a:cubicBezTo>
                    <a:pt x="66412" y="0"/>
                    <a:pt x="0" y="66412"/>
                    <a:pt x="0" y="148053"/>
                  </a:cubicBezTo>
                  <a:cubicBezTo>
                    <a:pt x="0" y="192098"/>
                    <a:pt x="19429" y="233566"/>
                    <a:pt x="53292" y="261796"/>
                  </a:cubicBezTo>
                  <a:cubicBezTo>
                    <a:pt x="53492" y="261979"/>
                    <a:pt x="53709" y="262145"/>
                    <a:pt x="53921" y="262311"/>
                  </a:cubicBezTo>
                  <a:lnTo>
                    <a:pt x="235607" y="406146"/>
                  </a:lnTo>
                  <a:cubicBezTo>
                    <a:pt x="241402" y="410746"/>
                    <a:pt x="248396" y="413037"/>
                    <a:pt x="255385" y="413037"/>
                  </a:cubicBezTo>
                  <a:cubicBezTo>
                    <a:pt x="262425" y="413037"/>
                    <a:pt x="269453" y="410729"/>
                    <a:pt x="275265" y="406099"/>
                  </a:cubicBezTo>
                  <a:lnTo>
                    <a:pt x="464637" y="255236"/>
                  </a:lnTo>
                  <a:cubicBezTo>
                    <a:pt x="465568" y="254505"/>
                    <a:pt x="466466" y="253710"/>
                    <a:pt x="467295" y="252877"/>
                  </a:cubicBezTo>
                  <a:cubicBezTo>
                    <a:pt x="495346" y="224893"/>
                    <a:pt x="510804" y="187681"/>
                    <a:pt x="510804" y="148053"/>
                  </a:cubicBezTo>
                  <a:cubicBezTo>
                    <a:pt x="510804" y="66412"/>
                    <a:pt x="444392" y="0"/>
                    <a:pt x="362751" y="0"/>
                  </a:cubicBezTo>
                  <a:lnTo>
                    <a:pt x="362751" y="0"/>
                  </a:lnTo>
                  <a:close/>
                  <a:moveTo>
                    <a:pt x="423420" y="206561"/>
                  </a:moveTo>
                  <a:lnTo>
                    <a:pt x="255334" y="340448"/>
                  </a:lnTo>
                  <a:lnTo>
                    <a:pt x="93830" y="212590"/>
                  </a:lnTo>
                  <a:cubicBezTo>
                    <a:pt x="74715" y="196515"/>
                    <a:pt x="63755" y="173013"/>
                    <a:pt x="63755" y="148053"/>
                  </a:cubicBezTo>
                  <a:cubicBezTo>
                    <a:pt x="63755" y="101589"/>
                    <a:pt x="101567" y="63772"/>
                    <a:pt x="148053" y="63772"/>
                  </a:cubicBezTo>
                  <a:cubicBezTo>
                    <a:pt x="182264" y="63772"/>
                    <a:pt x="212836" y="84200"/>
                    <a:pt x="225939" y="115818"/>
                  </a:cubicBezTo>
                  <a:cubicBezTo>
                    <a:pt x="230888" y="127743"/>
                    <a:pt x="242499" y="135498"/>
                    <a:pt x="255402" y="135498"/>
                  </a:cubicBezTo>
                  <a:cubicBezTo>
                    <a:pt x="268288" y="135498"/>
                    <a:pt x="279916" y="127743"/>
                    <a:pt x="284848" y="115818"/>
                  </a:cubicBezTo>
                  <a:cubicBezTo>
                    <a:pt x="297951" y="84200"/>
                    <a:pt x="328523" y="63772"/>
                    <a:pt x="362751" y="63772"/>
                  </a:cubicBezTo>
                  <a:cubicBezTo>
                    <a:pt x="409220" y="63772"/>
                    <a:pt x="447032" y="101589"/>
                    <a:pt x="447032" y="148053"/>
                  </a:cubicBezTo>
                  <a:cubicBezTo>
                    <a:pt x="447032" y="170058"/>
                    <a:pt x="438661" y="190784"/>
                    <a:pt x="423420" y="206561"/>
                  </a:cubicBezTo>
                  <a:lnTo>
                    <a:pt x="423420" y="206561"/>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43" name="Vrije vorm: vorm 201">
              <a:extLst>
                <a:ext uri="{FF2B5EF4-FFF2-40B4-BE49-F238E27FC236}">
                  <a16:creationId xmlns:a16="http://schemas.microsoft.com/office/drawing/2014/main" id="{5C28E417-7147-4AE6-80AB-3B6D86D17E13}"/>
                </a:ext>
              </a:extLst>
            </p:cNvPr>
            <p:cNvSpPr/>
            <p:nvPr/>
          </p:nvSpPr>
          <p:spPr>
            <a:xfrm>
              <a:off x="4267315" y="4721393"/>
              <a:ext cx="59520" cy="59520"/>
            </a:xfrm>
            <a:custGeom>
              <a:avLst/>
              <a:gdLst>
                <a:gd name="connsiteX0" fmla="*/ 63542 w 59520"/>
                <a:gd name="connsiteY0" fmla="*/ 31771 h 59520"/>
                <a:gd name="connsiteX1" fmla="*/ 31771 w 59520"/>
                <a:gd name="connsiteY1" fmla="*/ 63538 h 59520"/>
                <a:gd name="connsiteX2" fmla="*/ 0 w 59520"/>
                <a:gd name="connsiteY2" fmla="*/ 31771 h 59520"/>
                <a:gd name="connsiteX3" fmla="*/ 31771 w 59520"/>
                <a:gd name="connsiteY3" fmla="*/ 0 h 59520"/>
                <a:gd name="connsiteX4" fmla="*/ 63542 w 59520"/>
                <a:gd name="connsiteY4" fmla="*/ 31771 h 59520"/>
                <a:gd name="connsiteX5" fmla="*/ 63542 w 59520"/>
                <a:gd name="connsiteY5" fmla="*/ 31771 h 5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20" h="59520">
                  <a:moveTo>
                    <a:pt x="63542" y="31771"/>
                  </a:moveTo>
                  <a:cubicBezTo>
                    <a:pt x="63542" y="49308"/>
                    <a:pt x="49308" y="63538"/>
                    <a:pt x="31771" y="63538"/>
                  </a:cubicBezTo>
                  <a:cubicBezTo>
                    <a:pt x="14217" y="63538"/>
                    <a:pt x="0" y="49308"/>
                    <a:pt x="0" y="31771"/>
                  </a:cubicBezTo>
                  <a:cubicBezTo>
                    <a:pt x="0" y="14217"/>
                    <a:pt x="14217" y="0"/>
                    <a:pt x="31771" y="0"/>
                  </a:cubicBezTo>
                  <a:cubicBezTo>
                    <a:pt x="49308" y="0"/>
                    <a:pt x="63542" y="14217"/>
                    <a:pt x="63542" y="31771"/>
                  </a:cubicBezTo>
                  <a:lnTo>
                    <a:pt x="63542" y="31771"/>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sp>
          <p:nvSpPr>
            <p:cNvPr id="44" name="Vrije vorm: vorm 202">
              <a:extLst>
                <a:ext uri="{FF2B5EF4-FFF2-40B4-BE49-F238E27FC236}">
                  <a16:creationId xmlns:a16="http://schemas.microsoft.com/office/drawing/2014/main" id="{26AB80AC-84AA-4C88-825A-0A7EB6422293}"/>
                </a:ext>
              </a:extLst>
            </p:cNvPr>
            <p:cNvSpPr/>
            <p:nvPr/>
          </p:nvSpPr>
          <p:spPr>
            <a:xfrm>
              <a:off x="5836102" y="3785473"/>
              <a:ext cx="59520" cy="59520"/>
            </a:xfrm>
            <a:custGeom>
              <a:avLst/>
              <a:gdLst>
                <a:gd name="connsiteX0" fmla="*/ 63542 w 59520"/>
                <a:gd name="connsiteY0" fmla="*/ 31771 h 59520"/>
                <a:gd name="connsiteX1" fmla="*/ 31771 w 59520"/>
                <a:gd name="connsiteY1" fmla="*/ 63542 h 59520"/>
                <a:gd name="connsiteX2" fmla="*/ 0 w 59520"/>
                <a:gd name="connsiteY2" fmla="*/ 31771 h 59520"/>
                <a:gd name="connsiteX3" fmla="*/ 31771 w 59520"/>
                <a:gd name="connsiteY3" fmla="*/ 0 h 59520"/>
                <a:gd name="connsiteX4" fmla="*/ 63542 w 59520"/>
                <a:gd name="connsiteY4" fmla="*/ 31771 h 59520"/>
                <a:gd name="connsiteX5" fmla="*/ 63542 w 59520"/>
                <a:gd name="connsiteY5" fmla="*/ 31771 h 5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20" h="59520">
                  <a:moveTo>
                    <a:pt x="63542" y="31771"/>
                  </a:moveTo>
                  <a:cubicBezTo>
                    <a:pt x="63542" y="49325"/>
                    <a:pt x="49325" y="63542"/>
                    <a:pt x="31771" y="63542"/>
                  </a:cubicBezTo>
                  <a:cubicBezTo>
                    <a:pt x="14217" y="63542"/>
                    <a:pt x="0" y="49325"/>
                    <a:pt x="0" y="31771"/>
                  </a:cubicBezTo>
                  <a:cubicBezTo>
                    <a:pt x="0" y="14234"/>
                    <a:pt x="14217" y="0"/>
                    <a:pt x="31771" y="0"/>
                  </a:cubicBezTo>
                  <a:cubicBezTo>
                    <a:pt x="49325" y="0"/>
                    <a:pt x="63542" y="14234"/>
                    <a:pt x="63542" y="31771"/>
                  </a:cubicBezTo>
                  <a:lnTo>
                    <a:pt x="63542" y="31771"/>
                  </a:lnTo>
                  <a:close/>
                </a:path>
              </a:pathLst>
            </a:custGeom>
            <a:grpFill/>
            <a:ln w="4242" cap="flat">
              <a:noFill/>
              <a:prstDash val="solid"/>
              <a:miter/>
            </a:ln>
          </p:spPr>
          <p:txBody>
            <a:bodyPr rtlCol="0" anchor="ctr"/>
            <a:lstStyle/>
            <a:p>
              <a:pPr defTabSz="914377"/>
              <a:endParaRPr lang="nl-NL">
                <a:solidFill>
                  <a:prstClr val="black"/>
                </a:solidFill>
                <a:latin typeface="Arial" panose="020B0604020202020204"/>
              </a:endParaRPr>
            </a:p>
          </p:txBody>
        </p:sp>
      </p:grpSp>
      <p:pic>
        <p:nvPicPr>
          <p:cNvPr id="45" name="Graphic 203">
            <a:extLst>
              <a:ext uri="{FF2B5EF4-FFF2-40B4-BE49-F238E27FC236}">
                <a16:creationId xmlns:a16="http://schemas.microsoft.com/office/drawing/2014/main" id="{DE85A775-4DFD-4813-92C4-BE11242F6154}"/>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8868430" y="1310590"/>
            <a:ext cx="625524" cy="627153"/>
          </a:xfrm>
          <a:prstGeom prst="rect">
            <a:avLst/>
          </a:prstGeom>
        </p:spPr>
      </p:pic>
      <p:pic>
        <p:nvPicPr>
          <p:cNvPr id="46" name="Graphic 204">
            <a:extLst>
              <a:ext uri="{FF2B5EF4-FFF2-40B4-BE49-F238E27FC236}">
                <a16:creationId xmlns:a16="http://schemas.microsoft.com/office/drawing/2014/main" id="{CFFAB73F-256C-4EBB-BEE0-581BEF8AFD0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305793" y="1413994"/>
            <a:ext cx="607607" cy="545607"/>
          </a:xfrm>
          <a:prstGeom prst="rect">
            <a:avLst/>
          </a:prstGeom>
        </p:spPr>
      </p:pic>
      <p:pic>
        <p:nvPicPr>
          <p:cNvPr id="47" name="Graphic 205">
            <a:extLst>
              <a:ext uri="{FF2B5EF4-FFF2-40B4-BE49-F238E27FC236}">
                <a16:creationId xmlns:a16="http://schemas.microsoft.com/office/drawing/2014/main" id="{F80A9320-ADD8-4856-BC8A-AB9EFC25E7A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747814" y="1373040"/>
            <a:ext cx="580373" cy="578861"/>
          </a:xfrm>
          <a:prstGeom prst="rect">
            <a:avLst/>
          </a:prstGeom>
        </p:spPr>
      </p:pic>
      <p:grpSp>
        <p:nvGrpSpPr>
          <p:cNvPr id="48" name="Graphic 206">
            <a:extLst>
              <a:ext uri="{FF2B5EF4-FFF2-40B4-BE49-F238E27FC236}">
                <a16:creationId xmlns:a16="http://schemas.microsoft.com/office/drawing/2014/main" id="{8805103B-0740-4132-9446-201459EEEEF3}"/>
              </a:ext>
            </a:extLst>
          </p:cNvPr>
          <p:cNvGrpSpPr/>
          <p:nvPr/>
        </p:nvGrpSpPr>
        <p:grpSpPr>
          <a:xfrm>
            <a:off x="10448864" y="1345013"/>
            <a:ext cx="636109" cy="634783"/>
            <a:chOff x="3810000" y="1144893"/>
            <a:chExt cx="4572000" cy="4562475"/>
          </a:xfrm>
          <a:solidFill>
            <a:schemeClr val="accent1"/>
          </a:solidFill>
        </p:grpSpPr>
        <p:sp>
          <p:nvSpPr>
            <p:cNvPr id="49" name="Vrije vorm: vorm 216">
              <a:extLst>
                <a:ext uri="{FF2B5EF4-FFF2-40B4-BE49-F238E27FC236}">
                  <a16:creationId xmlns:a16="http://schemas.microsoft.com/office/drawing/2014/main" id="{14C424EA-8B61-4015-9873-309DE012DBA5}"/>
                </a:ext>
              </a:extLst>
            </p:cNvPr>
            <p:cNvSpPr/>
            <p:nvPr/>
          </p:nvSpPr>
          <p:spPr>
            <a:xfrm>
              <a:off x="7238552" y="4525413"/>
              <a:ext cx="390525" cy="390525"/>
            </a:xfrm>
            <a:custGeom>
              <a:avLst/>
              <a:gdLst>
                <a:gd name="connsiteX0" fmla="*/ 0 w 390525"/>
                <a:gd name="connsiteY0" fmla="*/ 0 h 390525"/>
                <a:gd name="connsiteX1" fmla="*/ 0 w 390525"/>
                <a:gd name="connsiteY1" fmla="*/ 398793 h 390525"/>
                <a:gd name="connsiteX2" fmla="*/ 398783 w 390525"/>
                <a:gd name="connsiteY2" fmla="*/ 199434 h 390525"/>
                <a:gd name="connsiteX3" fmla="*/ 0 w 390525"/>
                <a:gd name="connsiteY3" fmla="*/ 0 h 390525"/>
              </a:gdLst>
              <a:ahLst/>
              <a:cxnLst>
                <a:cxn ang="0">
                  <a:pos x="connsiteX0" y="connsiteY0"/>
                </a:cxn>
                <a:cxn ang="0">
                  <a:pos x="connsiteX1" y="connsiteY1"/>
                </a:cxn>
                <a:cxn ang="0">
                  <a:pos x="connsiteX2" y="connsiteY2"/>
                </a:cxn>
                <a:cxn ang="0">
                  <a:pos x="connsiteX3" y="connsiteY3"/>
                </a:cxn>
              </a:cxnLst>
              <a:rect l="l" t="t" r="r" b="b"/>
              <a:pathLst>
                <a:path w="390525" h="390525">
                  <a:moveTo>
                    <a:pt x="0" y="0"/>
                  </a:moveTo>
                  <a:lnTo>
                    <a:pt x="0" y="398793"/>
                  </a:lnTo>
                  <a:lnTo>
                    <a:pt x="398783" y="199434"/>
                  </a:lnTo>
                  <a:lnTo>
                    <a:pt x="0" y="0"/>
                  </a:lnTo>
                  <a:close/>
                </a:path>
              </a:pathLst>
            </a:custGeom>
            <a:grpFill/>
            <a:ln w="9525" cap="flat">
              <a:noFill/>
              <a:prstDash val="solid"/>
              <a:miter/>
            </a:ln>
          </p:spPr>
          <p:txBody>
            <a:bodyPr rtlCol="0" anchor="ctr"/>
            <a:lstStyle/>
            <a:p>
              <a:pPr defTabSz="914377"/>
              <a:endParaRPr lang="nl-NL">
                <a:solidFill>
                  <a:prstClr val="black"/>
                </a:solidFill>
                <a:latin typeface="Arial" panose="020B0604020202020204"/>
              </a:endParaRPr>
            </a:p>
          </p:txBody>
        </p:sp>
        <p:sp>
          <p:nvSpPr>
            <p:cNvPr id="50" name="Vrije vorm: vorm 222">
              <a:extLst>
                <a:ext uri="{FF2B5EF4-FFF2-40B4-BE49-F238E27FC236}">
                  <a16:creationId xmlns:a16="http://schemas.microsoft.com/office/drawing/2014/main" id="{B95FC6AD-8E14-4A8C-8EC0-BCD44AF5E173}"/>
                </a:ext>
              </a:extLst>
            </p:cNvPr>
            <p:cNvSpPr/>
            <p:nvPr/>
          </p:nvSpPr>
          <p:spPr>
            <a:xfrm>
              <a:off x="6857705" y="1601915"/>
              <a:ext cx="1057275" cy="1057275"/>
            </a:xfrm>
            <a:custGeom>
              <a:avLst/>
              <a:gdLst>
                <a:gd name="connsiteX0" fmla="*/ 228486 w 1057275"/>
                <a:gd name="connsiteY0" fmla="*/ 1066390 h 1057275"/>
                <a:gd name="connsiteX1" fmla="*/ 837867 w 1057275"/>
                <a:gd name="connsiteY1" fmla="*/ 1066390 h 1057275"/>
                <a:gd name="connsiteX2" fmla="*/ 1066352 w 1057275"/>
                <a:gd name="connsiteY2" fmla="*/ 837867 h 1057275"/>
                <a:gd name="connsiteX3" fmla="*/ 1066352 w 1057275"/>
                <a:gd name="connsiteY3" fmla="*/ 228524 h 1057275"/>
                <a:gd name="connsiteX4" fmla="*/ 837867 w 1057275"/>
                <a:gd name="connsiteY4" fmla="*/ 0 h 1057275"/>
                <a:gd name="connsiteX5" fmla="*/ 228486 w 1057275"/>
                <a:gd name="connsiteY5" fmla="*/ 0 h 1057275"/>
                <a:gd name="connsiteX6" fmla="*/ 0 w 1057275"/>
                <a:gd name="connsiteY6" fmla="*/ 228524 h 1057275"/>
                <a:gd name="connsiteX7" fmla="*/ 0 w 1057275"/>
                <a:gd name="connsiteY7" fmla="*/ 837867 h 1057275"/>
                <a:gd name="connsiteX8" fmla="*/ 228486 w 1057275"/>
                <a:gd name="connsiteY8" fmla="*/ 1066390 h 1057275"/>
                <a:gd name="connsiteX9" fmla="*/ 228486 w 1057275"/>
                <a:gd name="connsiteY9" fmla="*/ 1066390 h 1057275"/>
                <a:gd name="connsiteX10" fmla="*/ 152324 w 1057275"/>
                <a:gd name="connsiteY10" fmla="*/ 228524 h 1057275"/>
                <a:gd name="connsiteX11" fmla="*/ 228486 w 1057275"/>
                <a:gd name="connsiteY11" fmla="*/ 152362 h 1057275"/>
                <a:gd name="connsiteX12" fmla="*/ 837867 w 1057275"/>
                <a:gd name="connsiteY12" fmla="*/ 152362 h 1057275"/>
                <a:gd name="connsiteX13" fmla="*/ 914029 w 1057275"/>
                <a:gd name="connsiteY13" fmla="*/ 228524 h 1057275"/>
                <a:gd name="connsiteX14" fmla="*/ 914029 w 1057275"/>
                <a:gd name="connsiteY14" fmla="*/ 304686 h 1057275"/>
                <a:gd name="connsiteX15" fmla="*/ 152324 w 1057275"/>
                <a:gd name="connsiteY15" fmla="*/ 304686 h 1057275"/>
                <a:gd name="connsiteX16" fmla="*/ 152324 w 1057275"/>
                <a:gd name="connsiteY16" fmla="*/ 228524 h 1057275"/>
                <a:gd name="connsiteX17" fmla="*/ 152324 w 1057275"/>
                <a:gd name="connsiteY17" fmla="*/ 457010 h 1057275"/>
                <a:gd name="connsiteX18" fmla="*/ 914029 w 1057275"/>
                <a:gd name="connsiteY18" fmla="*/ 457010 h 1057275"/>
                <a:gd name="connsiteX19" fmla="*/ 914029 w 1057275"/>
                <a:gd name="connsiteY19" fmla="*/ 837867 h 1057275"/>
                <a:gd name="connsiteX20" fmla="*/ 837867 w 1057275"/>
                <a:gd name="connsiteY20" fmla="*/ 914029 h 1057275"/>
                <a:gd name="connsiteX21" fmla="*/ 228486 w 1057275"/>
                <a:gd name="connsiteY21" fmla="*/ 914029 h 1057275"/>
                <a:gd name="connsiteX22" fmla="*/ 152324 w 1057275"/>
                <a:gd name="connsiteY22" fmla="*/ 837867 h 1057275"/>
                <a:gd name="connsiteX23" fmla="*/ 152324 w 1057275"/>
                <a:gd name="connsiteY23" fmla="*/ 45701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7275" h="1057275">
                  <a:moveTo>
                    <a:pt x="228486" y="1066390"/>
                  </a:moveTo>
                  <a:lnTo>
                    <a:pt x="837867" y="1066390"/>
                  </a:lnTo>
                  <a:cubicBezTo>
                    <a:pt x="964035" y="1066390"/>
                    <a:pt x="1066352" y="964073"/>
                    <a:pt x="1066352" y="837867"/>
                  </a:cubicBezTo>
                  <a:lnTo>
                    <a:pt x="1066352" y="228524"/>
                  </a:lnTo>
                  <a:cubicBezTo>
                    <a:pt x="1066352" y="102279"/>
                    <a:pt x="964035" y="0"/>
                    <a:pt x="837867" y="0"/>
                  </a:cubicBezTo>
                  <a:lnTo>
                    <a:pt x="228486" y="0"/>
                  </a:lnTo>
                  <a:cubicBezTo>
                    <a:pt x="102280" y="0"/>
                    <a:pt x="0" y="102279"/>
                    <a:pt x="0" y="228524"/>
                  </a:cubicBezTo>
                  <a:lnTo>
                    <a:pt x="0" y="837867"/>
                  </a:lnTo>
                  <a:cubicBezTo>
                    <a:pt x="0" y="964073"/>
                    <a:pt x="102280" y="1066390"/>
                    <a:pt x="228486" y="1066390"/>
                  </a:cubicBezTo>
                  <a:lnTo>
                    <a:pt x="228486" y="1066390"/>
                  </a:lnTo>
                  <a:close/>
                  <a:moveTo>
                    <a:pt x="152324" y="228524"/>
                  </a:moveTo>
                  <a:cubicBezTo>
                    <a:pt x="152324" y="186404"/>
                    <a:pt x="186404" y="152362"/>
                    <a:pt x="228486" y="152362"/>
                  </a:cubicBezTo>
                  <a:lnTo>
                    <a:pt x="837867" y="152362"/>
                  </a:lnTo>
                  <a:cubicBezTo>
                    <a:pt x="879910" y="152362"/>
                    <a:pt x="914029" y="186404"/>
                    <a:pt x="914029" y="228524"/>
                  </a:cubicBezTo>
                  <a:lnTo>
                    <a:pt x="914029" y="304686"/>
                  </a:lnTo>
                  <a:lnTo>
                    <a:pt x="152324" y="304686"/>
                  </a:lnTo>
                  <a:lnTo>
                    <a:pt x="152324" y="228524"/>
                  </a:lnTo>
                  <a:close/>
                  <a:moveTo>
                    <a:pt x="152324" y="457010"/>
                  </a:moveTo>
                  <a:lnTo>
                    <a:pt x="914029" y="457010"/>
                  </a:lnTo>
                  <a:lnTo>
                    <a:pt x="914029" y="837867"/>
                  </a:lnTo>
                  <a:cubicBezTo>
                    <a:pt x="914029" y="879939"/>
                    <a:pt x="879910" y="914029"/>
                    <a:pt x="837867" y="914029"/>
                  </a:cubicBezTo>
                  <a:lnTo>
                    <a:pt x="228486" y="914029"/>
                  </a:lnTo>
                  <a:cubicBezTo>
                    <a:pt x="186404" y="914029"/>
                    <a:pt x="152324" y="879939"/>
                    <a:pt x="152324" y="837867"/>
                  </a:cubicBezTo>
                  <a:lnTo>
                    <a:pt x="152324" y="457010"/>
                  </a:lnTo>
                  <a:close/>
                </a:path>
              </a:pathLst>
            </a:custGeom>
            <a:grpFill/>
            <a:ln w="9525" cap="flat">
              <a:noFill/>
              <a:prstDash val="solid"/>
              <a:miter/>
            </a:ln>
          </p:spPr>
          <p:txBody>
            <a:bodyPr rtlCol="0" anchor="ctr"/>
            <a:lstStyle/>
            <a:p>
              <a:pPr defTabSz="914377"/>
              <a:endParaRPr lang="nl-NL">
                <a:solidFill>
                  <a:prstClr val="black"/>
                </a:solidFill>
                <a:latin typeface="Arial" panose="020B0604020202020204"/>
              </a:endParaRPr>
            </a:p>
          </p:txBody>
        </p:sp>
        <p:sp>
          <p:nvSpPr>
            <p:cNvPr id="51" name="Vrije vorm: vorm 223">
              <a:extLst>
                <a:ext uri="{FF2B5EF4-FFF2-40B4-BE49-F238E27FC236}">
                  <a16:creationId xmlns:a16="http://schemas.microsoft.com/office/drawing/2014/main" id="{91DE31E9-4C0F-484B-A1C0-86A199494E09}"/>
                </a:ext>
              </a:extLst>
            </p:cNvPr>
            <p:cNvSpPr/>
            <p:nvPr/>
          </p:nvSpPr>
          <p:spPr>
            <a:xfrm>
              <a:off x="7162390" y="2058924"/>
              <a:ext cx="447675" cy="447675"/>
            </a:xfrm>
            <a:custGeom>
              <a:avLst/>
              <a:gdLst>
                <a:gd name="connsiteX0" fmla="*/ 0 w 447675"/>
                <a:gd name="connsiteY0" fmla="*/ 228524 h 447675"/>
                <a:gd name="connsiteX1" fmla="*/ 228486 w 447675"/>
                <a:gd name="connsiteY1" fmla="*/ 457019 h 447675"/>
                <a:gd name="connsiteX2" fmla="*/ 456981 w 447675"/>
                <a:gd name="connsiteY2" fmla="*/ 228524 h 447675"/>
                <a:gd name="connsiteX3" fmla="*/ 228486 w 447675"/>
                <a:gd name="connsiteY3" fmla="*/ 0 h 447675"/>
                <a:gd name="connsiteX4" fmla="*/ 0 w 447675"/>
                <a:gd name="connsiteY4" fmla="*/ 228524 h 447675"/>
                <a:gd name="connsiteX5" fmla="*/ 0 w 447675"/>
                <a:gd name="connsiteY5" fmla="*/ 228524 h 447675"/>
                <a:gd name="connsiteX6" fmla="*/ 228486 w 447675"/>
                <a:gd name="connsiteY6" fmla="*/ 152362 h 447675"/>
                <a:gd name="connsiteX7" fmla="*/ 304648 w 447675"/>
                <a:gd name="connsiteY7" fmla="*/ 228524 h 447675"/>
                <a:gd name="connsiteX8" fmla="*/ 228486 w 447675"/>
                <a:gd name="connsiteY8" fmla="*/ 304686 h 447675"/>
                <a:gd name="connsiteX9" fmla="*/ 152324 w 447675"/>
                <a:gd name="connsiteY9" fmla="*/ 228524 h 447675"/>
                <a:gd name="connsiteX10" fmla="*/ 228486 w 447675"/>
                <a:gd name="connsiteY10" fmla="*/ 152362 h 447675"/>
                <a:gd name="connsiteX11" fmla="*/ 228486 w 447675"/>
                <a:gd name="connsiteY11" fmla="*/ 152362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675" h="447675">
                  <a:moveTo>
                    <a:pt x="0" y="228524"/>
                  </a:moveTo>
                  <a:cubicBezTo>
                    <a:pt x="0" y="354692"/>
                    <a:pt x="102241" y="457019"/>
                    <a:pt x="228486" y="457019"/>
                  </a:cubicBezTo>
                  <a:cubicBezTo>
                    <a:pt x="354692" y="457019"/>
                    <a:pt x="456981" y="354692"/>
                    <a:pt x="456981" y="228524"/>
                  </a:cubicBezTo>
                  <a:cubicBezTo>
                    <a:pt x="456981" y="102279"/>
                    <a:pt x="354692" y="0"/>
                    <a:pt x="228486" y="0"/>
                  </a:cubicBezTo>
                  <a:cubicBezTo>
                    <a:pt x="102241" y="0"/>
                    <a:pt x="0" y="102279"/>
                    <a:pt x="0" y="228524"/>
                  </a:cubicBezTo>
                  <a:lnTo>
                    <a:pt x="0" y="228524"/>
                  </a:lnTo>
                  <a:close/>
                  <a:moveTo>
                    <a:pt x="228486" y="152362"/>
                  </a:moveTo>
                  <a:cubicBezTo>
                    <a:pt x="270529" y="152362"/>
                    <a:pt x="304648" y="186404"/>
                    <a:pt x="304648" y="228524"/>
                  </a:cubicBezTo>
                  <a:cubicBezTo>
                    <a:pt x="304648" y="270567"/>
                    <a:pt x="270529" y="304686"/>
                    <a:pt x="228486" y="304686"/>
                  </a:cubicBezTo>
                  <a:cubicBezTo>
                    <a:pt x="186366" y="304686"/>
                    <a:pt x="152324" y="270567"/>
                    <a:pt x="152324" y="228524"/>
                  </a:cubicBezTo>
                  <a:cubicBezTo>
                    <a:pt x="152324" y="186404"/>
                    <a:pt x="186366" y="152362"/>
                    <a:pt x="228486" y="152362"/>
                  </a:cubicBezTo>
                  <a:lnTo>
                    <a:pt x="228486" y="152362"/>
                  </a:lnTo>
                  <a:close/>
                </a:path>
              </a:pathLst>
            </a:custGeom>
            <a:grpFill/>
            <a:ln w="9525" cap="flat">
              <a:noFill/>
              <a:prstDash val="solid"/>
              <a:miter/>
            </a:ln>
          </p:spPr>
          <p:txBody>
            <a:bodyPr rtlCol="0" anchor="ctr"/>
            <a:lstStyle/>
            <a:p>
              <a:pPr defTabSz="914377"/>
              <a:endParaRPr lang="nl-NL">
                <a:solidFill>
                  <a:prstClr val="black"/>
                </a:solidFill>
                <a:latin typeface="Arial" panose="020B0604020202020204"/>
              </a:endParaRPr>
            </a:p>
          </p:txBody>
        </p:sp>
        <p:sp>
          <p:nvSpPr>
            <p:cNvPr id="52" name="Vrije vorm: vorm 224">
              <a:extLst>
                <a:ext uri="{FF2B5EF4-FFF2-40B4-BE49-F238E27FC236}">
                  <a16:creationId xmlns:a16="http://schemas.microsoft.com/office/drawing/2014/main" id="{08F532D3-3BE1-4EBB-9497-67C788024866}"/>
                </a:ext>
              </a:extLst>
            </p:cNvPr>
            <p:cNvSpPr/>
            <p:nvPr/>
          </p:nvSpPr>
          <p:spPr>
            <a:xfrm>
              <a:off x="6781543" y="4267829"/>
              <a:ext cx="1209675" cy="904875"/>
            </a:xfrm>
            <a:custGeom>
              <a:avLst/>
              <a:gdLst>
                <a:gd name="connsiteX0" fmla="*/ 228486 w 1209675"/>
                <a:gd name="connsiteY0" fmla="*/ 913990 h 904875"/>
                <a:gd name="connsiteX1" fmla="*/ 990190 w 1209675"/>
                <a:gd name="connsiteY1" fmla="*/ 913990 h 904875"/>
                <a:gd name="connsiteX2" fmla="*/ 1218676 w 1209675"/>
                <a:gd name="connsiteY2" fmla="*/ 685505 h 904875"/>
                <a:gd name="connsiteX3" fmla="*/ 1218676 w 1209675"/>
                <a:gd name="connsiteY3" fmla="*/ 228495 h 904875"/>
                <a:gd name="connsiteX4" fmla="*/ 990190 w 1209675"/>
                <a:gd name="connsiteY4" fmla="*/ 0 h 904875"/>
                <a:gd name="connsiteX5" fmla="*/ 228486 w 1209675"/>
                <a:gd name="connsiteY5" fmla="*/ 0 h 904875"/>
                <a:gd name="connsiteX6" fmla="*/ 0 w 1209675"/>
                <a:gd name="connsiteY6" fmla="*/ 228495 h 904875"/>
                <a:gd name="connsiteX7" fmla="*/ 0 w 1209675"/>
                <a:gd name="connsiteY7" fmla="*/ 685505 h 904875"/>
                <a:gd name="connsiteX8" fmla="*/ 228486 w 1209675"/>
                <a:gd name="connsiteY8" fmla="*/ 913990 h 904875"/>
                <a:gd name="connsiteX9" fmla="*/ 228486 w 1209675"/>
                <a:gd name="connsiteY9" fmla="*/ 913990 h 904875"/>
                <a:gd name="connsiteX10" fmla="*/ 152324 w 1209675"/>
                <a:gd name="connsiteY10" fmla="*/ 228495 h 904875"/>
                <a:gd name="connsiteX11" fmla="*/ 228486 w 1209675"/>
                <a:gd name="connsiteY11" fmla="*/ 152333 h 904875"/>
                <a:gd name="connsiteX12" fmla="*/ 990190 w 1209675"/>
                <a:gd name="connsiteY12" fmla="*/ 152333 h 904875"/>
                <a:gd name="connsiteX13" fmla="*/ 1066352 w 1209675"/>
                <a:gd name="connsiteY13" fmla="*/ 228495 h 904875"/>
                <a:gd name="connsiteX14" fmla="*/ 1066352 w 1209675"/>
                <a:gd name="connsiteY14" fmla="*/ 685505 h 904875"/>
                <a:gd name="connsiteX15" fmla="*/ 990190 w 1209675"/>
                <a:gd name="connsiteY15" fmla="*/ 761667 h 904875"/>
                <a:gd name="connsiteX16" fmla="*/ 228486 w 1209675"/>
                <a:gd name="connsiteY16" fmla="*/ 761667 h 904875"/>
                <a:gd name="connsiteX17" fmla="*/ 152324 w 1209675"/>
                <a:gd name="connsiteY17" fmla="*/ 685505 h 904875"/>
                <a:gd name="connsiteX18" fmla="*/ 152324 w 1209675"/>
                <a:gd name="connsiteY18" fmla="*/ 22849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9675" h="904875">
                  <a:moveTo>
                    <a:pt x="228486" y="913990"/>
                  </a:moveTo>
                  <a:lnTo>
                    <a:pt x="990190" y="913990"/>
                  </a:lnTo>
                  <a:cubicBezTo>
                    <a:pt x="1116359" y="913990"/>
                    <a:pt x="1218676" y="811711"/>
                    <a:pt x="1218676" y="685505"/>
                  </a:cubicBezTo>
                  <a:lnTo>
                    <a:pt x="1218676" y="228495"/>
                  </a:lnTo>
                  <a:cubicBezTo>
                    <a:pt x="1218676" y="102251"/>
                    <a:pt x="1116359" y="0"/>
                    <a:pt x="990190" y="0"/>
                  </a:cubicBezTo>
                  <a:lnTo>
                    <a:pt x="228486" y="0"/>
                  </a:lnTo>
                  <a:cubicBezTo>
                    <a:pt x="102280" y="0"/>
                    <a:pt x="0" y="102251"/>
                    <a:pt x="0" y="228495"/>
                  </a:cubicBezTo>
                  <a:lnTo>
                    <a:pt x="0" y="685505"/>
                  </a:lnTo>
                  <a:cubicBezTo>
                    <a:pt x="0" y="811711"/>
                    <a:pt x="102280" y="913990"/>
                    <a:pt x="228486" y="913990"/>
                  </a:cubicBezTo>
                  <a:lnTo>
                    <a:pt x="228486" y="913990"/>
                  </a:lnTo>
                  <a:close/>
                  <a:moveTo>
                    <a:pt x="152324" y="228495"/>
                  </a:moveTo>
                  <a:cubicBezTo>
                    <a:pt x="152324" y="186414"/>
                    <a:pt x="186404" y="152333"/>
                    <a:pt x="228486" y="152333"/>
                  </a:cubicBezTo>
                  <a:lnTo>
                    <a:pt x="990190" y="152333"/>
                  </a:lnTo>
                  <a:cubicBezTo>
                    <a:pt x="1032234" y="152333"/>
                    <a:pt x="1066352" y="186414"/>
                    <a:pt x="1066352" y="228495"/>
                  </a:cubicBezTo>
                  <a:lnTo>
                    <a:pt x="1066352" y="685505"/>
                  </a:lnTo>
                  <a:cubicBezTo>
                    <a:pt x="1066352" y="727548"/>
                    <a:pt x="1032234" y="761667"/>
                    <a:pt x="990190" y="761667"/>
                  </a:cubicBezTo>
                  <a:lnTo>
                    <a:pt x="228486" y="761667"/>
                  </a:lnTo>
                  <a:cubicBezTo>
                    <a:pt x="186404" y="761667"/>
                    <a:pt x="152324" y="727548"/>
                    <a:pt x="152324" y="685505"/>
                  </a:cubicBezTo>
                  <a:lnTo>
                    <a:pt x="152324" y="228495"/>
                  </a:lnTo>
                  <a:close/>
                </a:path>
              </a:pathLst>
            </a:custGeom>
            <a:grpFill/>
            <a:ln w="9525" cap="flat">
              <a:noFill/>
              <a:prstDash val="solid"/>
              <a:miter/>
            </a:ln>
          </p:spPr>
          <p:txBody>
            <a:bodyPr rtlCol="0" anchor="ctr"/>
            <a:lstStyle/>
            <a:p>
              <a:pPr defTabSz="914377"/>
              <a:endParaRPr lang="nl-NL">
                <a:solidFill>
                  <a:prstClr val="black"/>
                </a:solidFill>
                <a:latin typeface="Arial" panose="020B0604020202020204"/>
              </a:endParaRPr>
            </a:p>
          </p:txBody>
        </p:sp>
        <p:sp>
          <p:nvSpPr>
            <p:cNvPr id="53" name="Vrije vorm: vorm 225">
              <a:extLst>
                <a:ext uri="{FF2B5EF4-FFF2-40B4-BE49-F238E27FC236}">
                  <a16:creationId xmlns:a16="http://schemas.microsoft.com/office/drawing/2014/main" id="{C3C23D22-1B14-4180-9A97-37B9248441D4}"/>
                </a:ext>
              </a:extLst>
            </p:cNvPr>
            <p:cNvSpPr/>
            <p:nvPr/>
          </p:nvSpPr>
          <p:spPr>
            <a:xfrm>
              <a:off x="7238552" y="4525413"/>
              <a:ext cx="390525" cy="390525"/>
            </a:xfrm>
            <a:custGeom>
              <a:avLst/>
              <a:gdLst>
                <a:gd name="connsiteX0" fmla="*/ 0 w 390525"/>
                <a:gd name="connsiteY0" fmla="*/ 0 h 390525"/>
                <a:gd name="connsiteX1" fmla="*/ 0 w 390525"/>
                <a:gd name="connsiteY1" fmla="*/ 398793 h 390525"/>
                <a:gd name="connsiteX2" fmla="*/ 398783 w 390525"/>
                <a:gd name="connsiteY2" fmla="*/ 199434 h 390525"/>
                <a:gd name="connsiteX3" fmla="*/ 0 w 390525"/>
                <a:gd name="connsiteY3" fmla="*/ 0 h 390525"/>
              </a:gdLst>
              <a:ahLst/>
              <a:cxnLst>
                <a:cxn ang="0">
                  <a:pos x="connsiteX0" y="connsiteY0"/>
                </a:cxn>
                <a:cxn ang="0">
                  <a:pos x="connsiteX1" y="connsiteY1"/>
                </a:cxn>
                <a:cxn ang="0">
                  <a:pos x="connsiteX2" y="connsiteY2"/>
                </a:cxn>
                <a:cxn ang="0">
                  <a:pos x="connsiteX3" y="connsiteY3"/>
                </a:cxn>
              </a:cxnLst>
              <a:rect l="l" t="t" r="r" b="b"/>
              <a:pathLst>
                <a:path w="390525" h="390525">
                  <a:moveTo>
                    <a:pt x="0" y="0"/>
                  </a:moveTo>
                  <a:lnTo>
                    <a:pt x="0" y="398793"/>
                  </a:lnTo>
                  <a:lnTo>
                    <a:pt x="398783" y="199434"/>
                  </a:lnTo>
                  <a:lnTo>
                    <a:pt x="0" y="0"/>
                  </a:lnTo>
                  <a:close/>
                </a:path>
              </a:pathLst>
            </a:custGeom>
            <a:grpFill/>
            <a:ln w="9525" cap="flat">
              <a:noFill/>
              <a:prstDash val="solid"/>
              <a:miter/>
            </a:ln>
          </p:spPr>
          <p:txBody>
            <a:bodyPr rtlCol="0" anchor="ctr"/>
            <a:lstStyle/>
            <a:p>
              <a:pPr defTabSz="914377"/>
              <a:endParaRPr lang="nl-NL">
                <a:solidFill>
                  <a:prstClr val="black"/>
                </a:solidFill>
                <a:latin typeface="Arial" panose="020B0604020202020204"/>
              </a:endParaRPr>
            </a:p>
          </p:txBody>
        </p:sp>
        <p:sp>
          <p:nvSpPr>
            <p:cNvPr id="54" name="Vrije vorm: vorm 226">
              <a:extLst>
                <a:ext uri="{FF2B5EF4-FFF2-40B4-BE49-F238E27FC236}">
                  <a16:creationId xmlns:a16="http://schemas.microsoft.com/office/drawing/2014/main" id="{34C81E13-2A54-4864-9265-9D2659C9A340}"/>
                </a:ext>
              </a:extLst>
            </p:cNvPr>
            <p:cNvSpPr/>
            <p:nvPr/>
          </p:nvSpPr>
          <p:spPr>
            <a:xfrm>
              <a:off x="4191819" y="4267829"/>
              <a:ext cx="1209675" cy="904875"/>
            </a:xfrm>
            <a:custGeom>
              <a:avLst/>
              <a:gdLst>
                <a:gd name="connsiteX0" fmla="*/ 0 w 1209675"/>
                <a:gd name="connsiteY0" fmla="*/ 913990 h 904875"/>
                <a:gd name="connsiteX1" fmla="*/ 1218676 w 1209675"/>
                <a:gd name="connsiteY1" fmla="*/ 913990 h 904875"/>
                <a:gd name="connsiteX2" fmla="*/ 1218676 w 1209675"/>
                <a:gd name="connsiteY2" fmla="*/ 0 h 904875"/>
                <a:gd name="connsiteX3" fmla="*/ 0 w 1209675"/>
                <a:gd name="connsiteY3" fmla="*/ 0 h 904875"/>
                <a:gd name="connsiteX4" fmla="*/ 0 w 1209675"/>
                <a:gd name="connsiteY4" fmla="*/ 913990 h 904875"/>
                <a:gd name="connsiteX5" fmla="*/ 609343 w 1209675"/>
                <a:gd name="connsiteY5" fmla="*/ 717023 h 904875"/>
                <a:gd name="connsiteX6" fmla="*/ 761667 w 1209675"/>
                <a:gd name="connsiteY6" fmla="*/ 564661 h 904875"/>
                <a:gd name="connsiteX7" fmla="*/ 958634 w 1209675"/>
                <a:gd name="connsiteY7" fmla="*/ 761667 h 904875"/>
                <a:gd name="connsiteX8" fmla="*/ 260004 w 1209675"/>
                <a:gd name="connsiteY8" fmla="*/ 761667 h 904875"/>
                <a:gd name="connsiteX9" fmla="*/ 457010 w 1209675"/>
                <a:gd name="connsiteY9" fmla="*/ 564661 h 904875"/>
                <a:gd name="connsiteX10" fmla="*/ 609343 w 1209675"/>
                <a:gd name="connsiteY10" fmla="*/ 717023 h 904875"/>
                <a:gd name="connsiteX11" fmla="*/ 869337 w 1209675"/>
                <a:gd name="connsiteY11" fmla="*/ 457019 h 904875"/>
                <a:gd name="connsiteX12" fmla="*/ 1066352 w 1209675"/>
                <a:gd name="connsiteY12" fmla="*/ 260004 h 904875"/>
                <a:gd name="connsiteX13" fmla="*/ 1066352 w 1209675"/>
                <a:gd name="connsiteY13" fmla="*/ 653958 h 904875"/>
                <a:gd name="connsiteX14" fmla="*/ 869337 w 1209675"/>
                <a:gd name="connsiteY14" fmla="*/ 457019 h 904875"/>
                <a:gd name="connsiteX15" fmla="*/ 609343 w 1209675"/>
                <a:gd name="connsiteY15" fmla="*/ 501625 h 904875"/>
                <a:gd name="connsiteX16" fmla="*/ 260004 w 1209675"/>
                <a:gd name="connsiteY16" fmla="*/ 152333 h 904875"/>
                <a:gd name="connsiteX17" fmla="*/ 958634 w 1209675"/>
                <a:gd name="connsiteY17" fmla="*/ 152333 h 904875"/>
                <a:gd name="connsiteX18" fmla="*/ 609343 w 1209675"/>
                <a:gd name="connsiteY18" fmla="*/ 501625 h 904875"/>
                <a:gd name="connsiteX19" fmla="*/ 349301 w 1209675"/>
                <a:gd name="connsiteY19" fmla="*/ 457019 h 904875"/>
                <a:gd name="connsiteX20" fmla="*/ 152324 w 1209675"/>
                <a:gd name="connsiteY20" fmla="*/ 653958 h 904875"/>
                <a:gd name="connsiteX21" fmla="*/ 152324 w 1209675"/>
                <a:gd name="connsiteY21" fmla="*/ 260004 h 904875"/>
                <a:gd name="connsiteX22" fmla="*/ 349301 w 1209675"/>
                <a:gd name="connsiteY22" fmla="*/ 457019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9675" h="904875">
                  <a:moveTo>
                    <a:pt x="0" y="913990"/>
                  </a:moveTo>
                  <a:lnTo>
                    <a:pt x="1218676" y="913990"/>
                  </a:lnTo>
                  <a:lnTo>
                    <a:pt x="1218676" y="0"/>
                  </a:lnTo>
                  <a:lnTo>
                    <a:pt x="0" y="0"/>
                  </a:lnTo>
                  <a:lnTo>
                    <a:pt x="0" y="913990"/>
                  </a:lnTo>
                  <a:close/>
                  <a:moveTo>
                    <a:pt x="609343" y="717023"/>
                  </a:moveTo>
                  <a:lnTo>
                    <a:pt x="761667" y="564661"/>
                  </a:lnTo>
                  <a:lnTo>
                    <a:pt x="958634" y="761667"/>
                  </a:lnTo>
                  <a:lnTo>
                    <a:pt x="260004" y="761667"/>
                  </a:lnTo>
                  <a:lnTo>
                    <a:pt x="457010" y="564661"/>
                  </a:lnTo>
                  <a:lnTo>
                    <a:pt x="609343" y="717023"/>
                  </a:lnTo>
                  <a:close/>
                  <a:moveTo>
                    <a:pt x="869337" y="457019"/>
                  </a:moveTo>
                  <a:lnTo>
                    <a:pt x="1066352" y="260004"/>
                  </a:lnTo>
                  <a:lnTo>
                    <a:pt x="1066352" y="653958"/>
                  </a:lnTo>
                  <a:lnTo>
                    <a:pt x="869337" y="457019"/>
                  </a:lnTo>
                  <a:close/>
                  <a:moveTo>
                    <a:pt x="609343" y="501625"/>
                  </a:moveTo>
                  <a:lnTo>
                    <a:pt x="260004" y="152333"/>
                  </a:lnTo>
                  <a:lnTo>
                    <a:pt x="958634" y="152333"/>
                  </a:lnTo>
                  <a:lnTo>
                    <a:pt x="609343" y="501625"/>
                  </a:lnTo>
                  <a:close/>
                  <a:moveTo>
                    <a:pt x="349301" y="457019"/>
                  </a:moveTo>
                  <a:lnTo>
                    <a:pt x="152324" y="653958"/>
                  </a:lnTo>
                  <a:lnTo>
                    <a:pt x="152324" y="260004"/>
                  </a:lnTo>
                  <a:lnTo>
                    <a:pt x="349301" y="457019"/>
                  </a:lnTo>
                  <a:close/>
                </a:path>
              </a:pathLst>
            </a:custGeom>
            <a:grpFill/>
            <a:ln w="9525" cap="flat">
              <a:noFill/>
              <a:prstDash val="solid"/>
              <a:miter/>
            </a:ln>
          </p:spPr>
          <p:txBody>
            <a:bodyPr rtlCol="0" anchor="ctr"/>
            <a:lstStyle/>
            <a:p>
              <a:pPr defTabSz="914377"/>
              <a:endParaRPr lang="nl-NL">
                <a:solidFill>
                  <a:prstClr val="black"/>
                </a:solidFill>
                <a:latin typeface="Arial" panose="020B0604020202020204"/>
              </a:endParaRPr>
            </a:p>
          </p:txBody>
        </p:sp>
        <p:sp>
          <p:nvSpPr>
            <p:cNvPr id="55" name="Vrije vorm: vorm 227">
              <a:extLst>
                <a:ext uri="{FF2B5EF4-FFF2-40B4-BE49-F238E27FC236}">
                  <a16:creationId xmlns:a16="http://schemas.microsoft.com/office/drawing/2014/main" id="{28C5B5B3-14D0-4701-B0D2-6D39CDB9DC81}"/>
                </a:ext>
              </a:extLst>
            </p:cNvPr>
            <p:cNvSpPr/>
            <p:nvPr/>
          </p:nvSpPr>
          <p:spPr>
            <a:xfrm>
              <a:off x="3810000" y="1144893"/>
              <a:ext cx="4572000" cy="4562475"/>
            </a:xfrm>
            <a:custGeom>
              <a:avLst/>
              <a:gdLst>
                <a:gd name="connsiteX0" fmla="*/ 2594562 w 4572000"/>
                <a:gd name="connsiteY0" fmla="*/ 1066393 h 4562475"/>
                <a:gd name="connsiteX1" fmla="*/ 3619948 w 4572000"/>
                <a:gd name="connsiteY1" fmla="*/ 1979640 h 4562475"/>
                <a:gd name="connsiteX2" fmla="*/ 4572000 w 4572000"/>
                <a:gd name="connsiteY2" fmla="*/ 990193 h 4562475"/>
                <a:gd name="connsiteX3" fmla="*/ 3619948 w 4572000"/>
                <a:gd name="connsiteY3" fmla="*/ 745 h 4562475"/>
                <a:gd name="connsiteX4" fmla="*/ 2594562 w 4572000"/>
                <a:gd name="connsiteY4" fmla="*/ 914031 h 4562475"/>
                <a:gd name="connsiteX5" fmla="*/ 1977590 w 4572000"/>
                <a:gd name="connsiteY5" fmla="*/ 914031 h 4562475"/>
                <a:gd name="connsiteX6" fmla="*/ 952205 w 4572000"/>
                <a:gd name="connsiteY6" fmla="*/ 745 h 4562475"/>
                <a:gd name="connsiteX7" fmla="*/ 152 w 4572000"/>
                <a:gd name="connsiteY7" fmla="*/ 990193 h 4562475"/>
                <a:gd name="connsiteX8" fmla="*/ 952205 w 4572000"/>
                <a:gd name="connsiteY8" fmla="*/ 1979640 h 4562475"/>
                <a:gd name="connsiteX9" fmla="*/ 1977590 w 4572000"/>
                <a:gd name="connsiteY9" fmla="*/ 1066393 h 4562475"/>
                <a:gd name="connsiteX10" fmla="*/ 2209838 w 4572000"/>
                <a:gd name="connsiteY10" fmla="*/ 1066393 h 4562475"/>
                <a:gd name="connsiteX11" fmla="*/ 2209838 w 4572000"/>
                <a:gd name="connsiteY11" fmla="*/ 1604041 h 4562475"/>
                <a:gd name="connsiteX12" fmla="*/ 1602696 w 4572000"/>
                <a:gd name="connsiteY12" fmla="*/ 2285078 h 4562475"/>
                <a:gd name="connsiteX13" fmla="*/ 2209838 w 4572000"/>
                <a:gd name="connsiteY13" fmla="*/ 2966078 h 4562475"/>
                <a:gd name="connsiteX14" fmla="*/ 2209838 w 4572000"/>
                <a:gd name="connsiteY14" fmla="*/ 3503754 h 4562475"/>
                <a:gd name="connsiteX15" fmla="*/ 1977438 w 4572000"/>
                <a:gd name="connsiteY15" fmla="*/ 3503754 h 4562475"/>
                <a:gd name="connsiteX16" fmla="*/ 952052 w 4572000"/>
                <a:gd name="connsiteY16" fmla="*/ 2590469 h 4562475"/>
                <a:gd name="connsiteX17" fmla="*/ 0 w 4572000"/>
                <a:gd name="connsiteY17" fmla="*/ 3579954 h 4562475"/>
                <a:gd name="connsiteX18" fmla="*/ 952052 w 4572000"/>
                <a:gd name="connsiteY18" fmla="*/ 4569364 h 4562475"/>
                <a:gd name="connsiteX19" fmla="*/ 1977438 w 4572000"/>
                <a:gd name="connsiteY19" fmla="*/ 3656116 h 4562475"/>
                <a:gd name="connsiteX20" fmla="*/ 2594410 w 4572000"/>
                <a:gd name="connsiteY20" fmla="*/ 3656116 h 4562475"/>
                <a:gd name="connsiteX21" fmla="*/ 3619795 w 4572000"/>
                <a:gd name="connsiteY21" fmla="*/ 4569364 h 4562475"/>
                <a:gd name="connsiteX22" fmla="*/ 4571848 w 4572000"/>
                <a:gd name="connsiteY22" fmla="*/ 3579954 h 4562475"/>
                <a:gd name="connsiteX23" fmla="*/ 3619795 w 4572000"/>
                <a:gd name="connsiteY23" fmla="*/ 2590469 h 4562475"/>
                <a:gd name="connsiteX24" fmla="*/ 2594410 w 4572000"/>
                <a:gd name="connsiteY24" fmla="*/ 3503754 h 4562475"/>
                <a:gd name="connsiteX25" fmla="*/ 2362200 w 4572000"/>
                <a:gd name="connsiteY25" fmla="*/ 3503754 h 4562475"/>
                <a:gd name="connsiteX26" fmla="*/ 2362200 w 4572000"/>
                <a:gd name="connsiteY26" fmla="*/ 2966078 h 4562475"/>
                <a:gd name="connsiteX27" fmla="*/ 2969305 w 4572000"/>
                <a:gd name="connsiteY27" fmla="*/ 2285078 h 4562475"/>
                <a:gd name="connsiteX28" fmla="*/ 2362200 w 4572000"/>
                <a:gd name="connsiteY28" fmla="*/ 1604041 h 4562475"/>
                <a:gd name="connsiteX29" fmla="*/ 2362200 w 4572000"/>
                <a:gd name="connsiteY29" fmla="*/ 1066393 h 4562475"/>
                <a:gd name="connsiteX30" fmla="*/ 2594562 w 4572000"/>
                <a:gd name="connsiteY30" fmla="*/ 1066393 h 4562475"/>
                <a:gd name="connsiteX31" fmla="*/ 991162 w 4572000"/>
                <a:gd name="connsiteY31" fmla="*/ 4417783 h 4562475"/>
                <a:gd name="connsiteX32" fmla="*/ 153295 w 4572000"/>
                <a:gd name="connsiteY32" fmla="*/ 3579954 h 4562475"/>
                <a:gd name="connsiteX33" fmla="*/ 991162 w 4572000"/>
                <a:gd name="connsiteY33" fmla="*/ 2742088 h 4562475"/>
                <a:gd name="connsiteX34" fmla="*/ 1829019 w 4572000"/>
                <a:gd name="connsiteY34" fmla="*/ 3579954 h 4562475"/>
                <a:gd name="connsiteX35" fmla="*/ 991162 w 4572000"/>
                <a:gd name="connsiteY35" fmla="*/ 4417783 h 4562475"/>
                <a:gd name="connsiteX36" fmla="*/ 991162 w 4572000"/>
                <a:gd name="connsiteY36" fmla="*/ 4417783 h 4562475"/>
                <a:gd name="connsiteX37" fmla="*/ 3580876 w 4572000"/>
                <a:gd name="connsiteY37" fmla="*/ 2742088 h 4562475"/>
                <a:gd name="connsiteX38" fmla="*/ 4418743 w 4572000"/>
                <a:gd name="connsiteY38" fmla="*/ 3579954 h 4562475"/>
                <a:gd name="connsiteX39" fmla="*/ 3580876 w 4572000"/>
                <a:gd name="connsiteY39" fmla="*/ 4417783 h 4562475"/>
                <a:gd name="connsiteX40" fmla="*/ 2743010 w 4572000"/>
                <a:gd name="connsiteY40" fmla="*/ 3579954 h 4562475"/>
                <a:gd name="connsiteX41" fmla="*/ 3580876 w 4572000"/>
                <a:gd name="connsiteY41" fmla="*/ 2742088 h 4562475"/>
                <a:gd name="connsiteX42" fmla="*/ 3580876 w 4572000"/>
                <a:gd name="connsiteY42" fmla="*/ 2742088 h 4562475"/>
                <a:gd name="connsiteX43" fmla="*/ 2113845 w 4572000"/>
                <a:gd name="connsiteY43" fmla="*/ 2208907 h 4562475"/>
                <a:gd name="connsiteX44" fmla="*/ 2286000 w 4572000"/>
                <a:gd name="connsiteY44" fmla="*/ 1789216 h 4562475"/>
                <a:gd name="connsiteX45" fmla="*/ 2458155 w 4572000"/>
                <a:gd name="connsiteY45" fmla="*/ 2208907 h 4562475"/>
                <a:gd name="connsiteX46" fmla="*/ 2113845 w 4572000"/>
                <a:gd name="connsiteY46" fmla="*/ 2208907 h 4562475"/>
                <a:gd name="connsiteX47" fmla="*/ 2458155 w 4572000"/>
                <a:gd name="connsiteY47" fmla="*/ 2361240 h 4562475"/>
                <a:gd name="connsiteX48" fmla="*/ 2286000 w 4572000"/>
                <a:gd name="connsiteY48" fmla="*/ 2780893 h 4562475"/>
                <a:gd name="connsiteX49" fmla="*/ 2113845 w 4572000"/>
                <a:gd name="connsiteY49" fmla="*/ 2361240 h 4562475"/>
                <a:gd name="connsiteX50" fmla="*/ 2458155 w 4572000"/>
                <a:gd name="connsiteY50" fmla="*/ 2361240 h 4562475"/>
                <a:gd name="connsiteX51" fmla="*/ 2102568 w 4572000"/>
                <a:gd name="connsiteY51" fmla="*/ 1785082 h 4562475"/>
                <a:gd name="connsiteX52" fmla="*/ 1961521 w 4572000"/>
                <a:gd name="connsiteY52" fmla="*/ 2208907 h 4562475"/>
                <a:gd name="connsiteX53" fmla="*/ 1758887 w 4572000"/>
                <a:gd name="connsiteY53" fmla="*/ 2208907 h 4562475"/>
                <a:gd name="connsiteX54" fmla="*/ 2102568 w 4572000"/>
                <a:gd name="connsiteY54" fmla="*/ 1785082 h 4562475"/>
                <a:gd name="connsiteX55" fmla="*/ 2102568 w 4572000"/>
                <a:gd name="connsiteY55" fmla="*/ 1785082 h 4562475"/>
                <a:gd name="connsiteX56" fmla="*/ 1758887 w 4572000"/>
                <a:gd name="connsiteY56" fmla="*/ 2361240 h 4562475"/>
                <a:gd name="connsiteX57" fmla="*/ 1961521 w 4572000"/>
                <a:gd name="connsiteY57" fmla="*/ 2361240 h 4562475"/>
                <a:gd name="connsiteX58" fmla="*/ 2102568 w 4572000"/>
                <a:gd name="connsiteY58" fmla="*/ 2785027 h 4562475"/>
                <a:gd name="connsiteX59" fmla="*/ 1758887 w 4572000"/>
                <a:gd name="connsiteY59" fmla="*/ 2361240 h 4562475"/>
                <a:gd name="connsiteX60" fmla="*/ 1758887 w 4572000"/>
                <a:gd name="connsiteY60" fmla="*/ 2361240 h 4562475"/>
                <a:gd name="connsiteX61" fmla="*/ 2469394 w 4572000"/>
                <a:gd name="connsiteY61" fmla="*/ 2785027 h 4562475"/>
                <a:gd name="connsiteX62" fmla="*/ 2610479 w 4572000"/>
                <a:gd name="connsiteY62" fmla="*/ 2361240 h 4562475"/>
                <a:gd name="connsiteX63" fmla="*/ 2813114 w 4572000"/>
                <a:gd name="connsiteY63" fmla="*/ 2361240 h 4562475"/>
                <a:gd name="connsiteX64" fmla="*/ 2469394 w 4572000"/>
                <a:gd name="connsiteY64" fmla="*/ 2785027 h 4562475"/>
                <a:gd name="connsiteX65" fmla="*/ 2469394 w 4572000"/>
                <a:gd name="connsiteY65" fmla="*/ 2785027 h 4562475"/>
                <a:gd name="connsiteX66" fmla="*/ 2813114 w 4572000"/>
                <a:gd name="connsiteY66" fmla="*/ 2208907 h 4562475"/>
                <a:gd name="connsiteX67" fmla="*/ 2610479 w 4572000"/>
                <a:gd name="connsiteY67" fmla="*/ 2208907 h 4562475"/>
                <a:gd name="connsiteX68" fmla="*/ 2469394 w 4572000"/>
                <a:gd name="connsiteY68" fmla="*/ 1785082 h 4562475"/>
                <a:gd name="connsiteX69" fmla="*/ 2813114 w 4572000"/>
                <a:gd name="connsiteY69" fmla="*/ 2208907 h 4562475"/>
                <a:gd name="connsiteX70" fmla="*/ 2813114 w 4572000"/>
                <a:gd name="connsiteY70" fmla="*/ 2208907 h 4562475"/>
                <a:gd name="connsiteX71" fmla="*/ 3580876 w 4572000"/>
                <a:gd name="connsiteY71" fmla="*/ 152364 h 4562475"/>
                <a:gd name="connsiteX72" fmla="*/ 4418743 w 4572000"/>
                <a:gd name="connsiteY72" fmla="*/ 990193 h 4562475"/>
                <a:gd name="connsiteX73" fmla="*/ 3580876 w 4572000"/>
                <a:gd name="connsiteY73" fmla="*/ 1828059 h 4562475"/>
                <a:gd name="connsiteX74" fmla="*/ 2743010 w 4572000"/>
                <a:gd name="connsiteY74" fmla="*/ 990193 h 4562475"/>
                <a:gd name="connsiteX75" fmla="*/ 3580876 w 4572000"/>
                <a:gd name="connsiteY75" fmla="*/ 152364 h 4562475"/>
                <a:gd name="connsiteX76" fmla="*/ 3580876 w 4572000"/>
                <a:gd name="connsiteY76" fmla="*/ 152364 h 4562475"/>
                <a:gd name="connsiteX77" fmla="*/ 1295848 w 4572000"/>
                <a:gd name="connsiteY77" fmla="*/ 1769871 h 4562475"/>
                <a:gd name="connsiteX78" fmla="*/ 1295848 w 4572000"/>
                <a:gd name="connsiteY78" fmla="*/ 1294888 h 4562475"/>
                <a:gd name="connsiteX79" fmla="*/ 1524333 w 4572000"/>
                <a:gd name="connsiteY79" fmla="*/ 1294888 h 4562475"/>
                <a:gd name="connsiteX80" fmla="*/ 1524333 w 4572000"/>
                <a:gd name="connsiteY80" fmla="*/ 1142555 h 4562475"/>
                <a:gd name="connsiteX81" fmla="*/ 1295848 w 4572000"/>
                <a:gd name="connsiteY81" fmla="*/ 1142555 h 4562475"/>
                <a:gd name="connsiteX82" fmla="*/ 1295848 w 4572000"/>
                <a:gd name="connsiteY82" fmla="*/ 914031 h 4562475"/>
                <a:gd name="connsiteX83" fmla="*/ 1372010 w 4572000"/>
                <a:gd name="connsiteY83" fmla="*/ 837869 h 4562475"/>
                <a:gd name="connsiteX84" fmla="*/ 1524333 w 4572000"/>
                <a:gd name="connsiteY84" fmla="*/ 837869 h 4562475"/>
                <a:gd name="connsiteX85" fmla="*/ 1524333 w 4572000"/>
                <a:gd name="connsiteY85" fmla="*/ 685545 h 4562475"/>
                <a:gd name="connsiteX86" fmla="*/ 1372010 w 4572000"/>
                <a:gd name="connsiteY86" fmla="*/ 685545 h 4562475"/>
                <a:gd name="connsiteX87" fmla="*/ 1143486 w 4572000"/>
                <a:gd name="connsiteY87" fmla="*/ 914031 h 4562475"/>
                <a:gd name="connsiteX88" fmla="*/ 1143486 w 4572000"/>
                <a:gd name="connsiteY88" fmla="*/ 1142555 h 4562475"/>
                <a:gd name="connsiteX89" fmla="*/ 914991 w 4572000"/>
                <a:gd name="connsiteY89" fmla="*/ 1142555 h 4562475"/>
                <a:gd name="connsiteX90" fmla="*/ 914991 w 4572000"/>
                <a:gd name="connsiteY90" fmla="*/ 1294888 h 4562475"/>
                <a:gd name="connsiteX91" fmla="*/ 1143486 w 4572000"/>
                <a:gd name="connsiteY91" fmla="*/ 1294888 h 4562475"/>
                <a:gd name="connsiteX92" fmla="*/ 1143486 w 4572000"/>
                <a:gd name="connsiteY92" fmla="*/ 1813476 h 4562475"/>
                <a:gd name="connsiteX93" fmla="*/ 172383 w 4572000"/>
                <a:gd name="connsiteY93" fmla="*/ 1181026 h 4562475"/>
                <a:gd name="connsiteX94" fmla="*/ 758238 w 4572000"/>
                <a:gd name="connsiteY94" fmla="*/ 181168 h 4562475"/>
                <a:gd name="connsiteX95" fmla="*/ 1784671 w 4572000"/>
                <a:gd name="connsiteY95" fmla="*/ 719102 h 4562475"/>
                <a:gd name="connsiteX96" fmla="*/ 1295848 w 4572000"/>
                <a:gd name="connsiteY96" fmla="*/ 1769871 h 4562475"/>
                <a:gd name="connsiteX97" fmla="*/ 1295848 w 4572000"/>
                <a:gd name="connsiteY97" fmla="*/ 1769871 h 456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572000" h="4562475">
                  <a:moveTo>
                    <a:pt x="2594562" y="1066393"/>
                  </a:moveTo>
                  <a:cubicBezTo>
                    <a:pt x="2635482" y="1596821"/>
                    <a:pt x="3088262" y="2000109"/>
                    <a:pt x="3619948" y="1979640"/>
                  </a:cubicBezTo>
                  <a:cubicBezTo>
                    <a:pt x="4151595" y="1959180"/>
                    <a:pt x="4572000" y="1522259"/>
                    <a:pt x="4572000" y="990193"/>
                  </a:cubicBezTo>
                  <a:cubicBezTo>
                    <a:pt x="4572000" y="458136"/>
                    <a:pt x="4151595" y="21214"/>
                    <a:pt x="3619948" y="745"/>
                  </a:cubicBezTo>
                  <a:cubicBezTo>
                    <a:pt x="3088262" y="-19715"/>
                    <a:pt x="2635482" y="383574"/>
                    <a:pt x="2594562" y="914031"/>
                  </a:cubicBezTo>
                  <a:lnTo>
                    <a:pt x="1977590" y="914031"/>
                  </a:lnTo>
                  <a:cubicBezTo>
                    <a:pt x="1936661" y="383574"/>
                    <a:pt x="1483852" y="-19715"/>
                    <a:pt x="952205" y="745"/>
                  </a:cubicBezTo>
                  <a:cubicBezTo>
                    <a:pt x="420586" y="21214"/>
                    <a:pt x="152" y="458136"/>
                    <a:pt x="152" y="990193"/>
                  </a:cubicBezTo>
                  <a:cubicBezTo>
                    <a:pt x="152" y="1522259"/>
                    <a:pt x="420586" y="1959180"/>
                    <a:pt x="952205" y="1979640"/>
                  </a:cubicBezTo>
                  <a:cubicBezTo>
                    <a:pt x="1483852" y="2000109"/>
                    <a:pt x="1936661" y="1596821"/>
                    <a:pt x="1977590" y="1066393"/>
                  </a:cubicBezTo>
                  <a:lnTo>
                    <a:pt x="2209838" y="1066393"/>
                  </a:lnTo>
                  <a:lnTo>
                    <a:pt x="2209838" y="1604041"/>
                  </a:lnTo>
                  <a:cubicBezTo>
                    <a:pt x="1863814" y="1643846"/>
                    <a:pt x="1602696" y="1936778"/>
                    <a:pt x="1602696" y="2285078"/>
                  </a:cubicBezTo>
                  <a:cubicBezTo>
                    <a:pt x="1602696" y="2633331"/>
                    <a:pt x="1863814" y="2926263"/>
                    <a:pt x="2209838" y="2966078"/>
                  </a:cubicBezTo>
                  <a:lnTo>
                    <a:pt x="2209838" y="3503754"/>
                  </a:lnTo>
                  <a:lnTo>
                    <a:pt x="1977438" y="3503754"/>
                  </a:lnTo>
                  <a:cubicBezTo>
                    <a:pt x="1936518" y="2973288"/>
                    <a:pt x="1483709" y="2570009"/>
                    <a:pt x="952052" y="2590469"/>
                  </a:cubicBezTo>
                  <a:cubicBezTo>
                    <a:pt x="420443" y="2610929"/>
                    <a:pt x="0" y="3047859"/>
                    <a:pt x="0" y="3579954"/>
                  </a:cubicBezTo>
                  <a:cubicBezTo>
                    <a:pt x="0" y="4111973"/>
                    <a:pt x="420443" y="4548895"/>
                    <a:pt x="952052" y="4569364"/>
                  </a:cubicBezTo>
                  <a:cubicBezTo>
                    <a:pt x="1483709" y="4589824"/>
                    <a:pt x="1936518" y="4186535"/>
                    <a:pt x="1977438" y="3656116"/>
                  </a:cubicBezTo>
                  <a:lnTo>
                    <a:pt x="2594410" y="3656116"/>
                  </a:lnTo>
                  <a:cubicBezTo>
                    <a:pt x="2635339" y="4186535"/>
                    <a:pt x="3088110" y="4589824"/>
                    <a:pt x="3619795" y="4569364"/>
                  </a:cubicBezTo>
                  <a:cubicBezTo>
                    <a:pt x="4151452" y="4548895"/>
                    <a:pt x="4571848" y="4111973"/>
                    <a:pt x="4571848" y="3579954"/>
                  </a:cubicBezTo>
                  <a:cubicBezTo>
                    <a:pt x="4571848" y="3047859"/>
                    <a:pt x="4151452" y="2610929"/>
                    <a:pt x="3619795" y="2590469"/>
                  </a:cubicBezTo>
                  <a:cubicBezTo>
                    <a:pt x="3088110" y="2570009"/>
                    <a:pt x="2635339" y="2973288"/>
                    <a:pt x="2594410" y="3503754"/>
                  </a:cubicBezTo>
                  <a:lnTo>
                    <a:pt x="2362200" y="3503754"/>
                  </a:lnTo>
                  <a:lnTo>
                    <a:pt x="2362200" y="2966078"/>
                  </a:lnTo>
                  <a:cubicBezTo>
                    <a:pt x="2708186" y="2926263"/>
                    <a:pt x="2969305" y="2633331"/>
                    <a:pt x="2969305" y="2285078"/>
                  </a:cubicBezTo>
                  <a:cubicBezTo>
                    <a:pt x="2969305" y="1936778"/>
                    <a:pt x="2708186" y="1643846"/>
                    <a:pt x="2362200" y="1604041"/>
                  </a:cubicBezTo>
                  <a:lnTo>
                    <a:pt x="2362200" y="1066393"/>
                  </a:lnTo>
                  <a:lnTo>
                    <a:pt x="2594562" y="1066393"/>
                  </a:lnTo>
                  <a:close/>
                  <a:moveTo>
                    <a:pt x="991162" y="4417783"/>
                  </a:moveTo>
                  <a:cubicBezTo>
                    <a:pt x="528418" y="4417783"/>
                    <a:pt x="153295" y="4042622"/>
                    <a:pt x="153295" y="3579954"/>
                  </a:cubicBezTo>
                  <a:cubicBezTo>
                    <a:pt x="153295" y="3117211"/>
                    <a:pt x="528418" y="2742088"/>
                    <a:pt x="991162" y="2742088"/>
                  </a:cubicBezTo>
                  <a:cubicBezTo>
                    <a:pt x="1453867" y="2742088"/>
                    <a:pt x="1829019" y="3117211"/>
                    <a:pt x="1829019" y="3579954"/>
                  </a:cubicBezTo>
                  <a:cubicBezTo>
                    <a:pt x="1828467" y="4042403"/>
                    <a:pt x="1453639" y="4417221"/>
                    <a:pt x="991162" y="4417783"/>
                  </a:cubicBezTo>
                  <a:lnTo>
                    <a:pt x="991162" y="4417783"/>
                  </a:lnTo>
                  <a:close/>
                  <a:moveTo>
                    <a:pt x="3580876" y="2742088"/>
                  </a:moveTo>
                  <a:cubicBezTo>
                    <a:pt x="4043582" y="2742088"/>
                    <a:pt x="4418743" y="3117211"/>
                    <a:pt x="4418743" y="3579954"/>
                  </a:cubicBezTo>
                  <a:cubicBezTo>
                    <a:pt x="4418743" y="4042622"/>
                    <a:pt x="4043582" y="4417783"/>
                    <a:pt x="3580876" y="4417783"/>
                  </a:cubicBezTo>
                  <a:cubicBezTo>
                    <a:pt x="3118133" y="4417783"/>
                    <a:pt x="2743010" y="4042622"/>
                    <a:pt x="2743010" y="3579954"/>
                  </a:cubicBezTo>
                  <a:cubicBezTo>
                    <a:pt x="2743534" y="3117430"/>
                    <a:pt x="3118361" y="2742612"/>
                    <a:pt x="3580876" y="2742088"/>
                  </a:cubicBezTo>
                  <a:lnTo>
                    <a:pt x="3580876" y="2742088"/>
                  </a:lnTo>
                  <a:close/>
                  <a:moveTo>
                    <a:pt x="2113845" y="2208907"/>
                  </a:moveTo>
                  <a:cubicBezTo>
                    <a:pt x="2128466" y="2055059"/>
                    <a:pt x="2188407" y="1908984"/>
                    <a:pt x="2286000" y="1789216"/>
                  </a:cubicBezTo>
                  <a:cubicBezTo>
                    <a:pt x="2383593" y="1908984"/>
                    <a:pt x="2443534" y="2055059"/>
                    <a:pt x="2458155" y="2208907"/>
                  </a:cubicBezTo>
                  <a:lnTo>
                    <a:pt x="2113845" y="2208907"/>
                  </a:lnTo>
                  <a:close/>
                  <a:moveTo>
                    <a:pt x="2458155" y="2361240"/>
                  </a:moveTo>
                  <a:cubicBezTo>
                    <a:pt x="2443534" y="2515050"/>
                    <a:pt x="2383593" y="2661125"/>
                    <a:pt x="2286000" y="2780893"/>
                  </a:cubicBezTo>
                  <a:cubicBezTo>
                    <a:pt x="2188407" y="2661125"/>
                    <a:pt x="2128466" y="2515050"/>
                    <a:pt x="2113845" y="2361240"/>
                  </a:cubicBezTo>
                  <a:lnTo>
                    <a:pt x="2458155" y="2361240"/>
                  </a:lnTo>
                  <a:close/>
                  <a:moveTo>
                    <a:pt x="2102568" y="1785082"/>
                  </a:moveTo>
                  <a:cubicBezTo>
                    <a:pt x="2021977" y="1912851"/>
                    <a:pt x="1973609" y="2058298"/>
                    <a:pt x="1961521" y="2208907"/>
                  </a:cubicBezTo>
                  <a:lnTo>
                    <a:pt x="1758887" y="2208907"/>
                  </a:lnTo>
                  <a:cubicBezTo>
                    <a:pt x="1787166" y="2015321"/>
                    <a:pt x="1919069" y="1852729"/>
                    <a:pt x="2102568" y="1785082"/>
                  </a:cubicBezTo>
                  <a:lnTo>
                    <a:pt x="2102568" y="1785082"/>
                  </a:lnTo>
                  <a:close/>
                  <a:moveTo>
                    <a:pt x="1758887" y="2361240"/>
                  </a:moveTo>
                  <a:lnTo>
                    <a:pt x="1961521" y="2361240"/>
                  </a:lnTo>
                  <a:cubicBezTo>
                    <a:pt x="1973609" y="2511812"/>
                    <a:pt x="2021977" y="2657258"/>
                    <a:pt x="2102568" y="2785027"/>
                  </a:cubicBezTo>
                  <a:cubicBezTo>
                    <a:pt x="1919069" y="2717380"/>
                    <a:pt x="1787166" y="2554788"/>
                    <a:pt x="1758887" y="2361240"/>
                  </a:cubicBezTo>
                  <a:lnTo>
                    <a:pt x="1758887" y="2361240"/>
                  </a:lnTo>
                  <a:close/>
                  <a:moveTo>
                    <a:pt x="2469394" y="2785027"/>
                  </a:moveTo>
                  <a:cubicBezTo>
                    <a:pt x="2549985" y="2657258"/>
                    <a:pt x="2598392" y="2511812"/>
                    <a:pt x="2610479" y="2361240"/>
                  </a:cubicBezTo>
                  <a:lnTo>
                    <a:pt x="2813114" y="2361240"/>
                  </a:lnTo>
                  <a:cubicBezTo>
                    <a:pt x="2784834" y="2554788"/>
                    <a:pt x="2652932" y="2717380"/>
                    <a:pt x="2469394" y="2785027"/>
                  </a:cubicBezTo>
                  <a:lnTo>
                    <a:pt x="2469394" y="2785027"/>
                  </a:lnTo>
                  <a:close/>
                  <a:moveTo>
                    <a:pt x="2813114" y="2208907"/>
                  </a:moveTo>
                  <a:lnTo>
                    <a:pt x="2610479" y="2208907"/>
                  </a:lnTo>
                  <a:cubicBezTo>
                    <a:pt x="2598392" y="2058298"/>
                    <a:pt x="2549985" y="1912851"/>
                    <a:pt x="2469394" y="1785082"/>
                  </a:cubicBezTo>
                  <a:cubicBezTo>
                    <a:pt x="2652932" y="1852729"/>
                    <a:pt x="2784834" y="2015321"/>
                    <a:pt x="2813114" y="2208907"/>
                  </a:cubicBezTo>
                  <a:lnTo>
                    <a:pt x="2813114" y="2208907"/>
                  </a:lnTo>
                  <a:close/>
                  <a:moveTo>
                    <a:pt x="3580876" y="152364"/>
                  </a:moveTo>
                  <a:cubicBezTo>
                    <a:pt x="4043582" y="152364"/>
                    <a:pt x="4418743" y="527487"/>
                    <a:pt x="4418743" y="990193"/>
                  </a:cubicBezTo>
                  <a:cubicBezTo>
                    <a:pt x="4418743" y="1452898"/>
                    <a:pt x="4043582" y="1828059"/>
                    <a:pt x="3580876" y="1828059"/>
                  </a:cubicBezTo>
                  <a:cubicBezTo>
                    <a:pt x="3118133" y="1828059"/>
                    <a:pt x="2743010" y="1452898"/>
                    <a:pt x="2743010" y="990193"/>
                  </a:cubicBezTo>
                  <a:cubicBezTo>
                    <a:pt x="2743534" y="527716"/>
                    <a:pt x="3118361" y="152888"/>
                    <a:pt x="3580876" y="152364"/>
                  </a:cubicBezTo>
                  <a:lnTo>
                    <a:pt x="3580876" y="152364"/>
                  </a:lnTo>
                  <a:close/>
                  <a:moveTo>
                    <a:pt x="1295848" y="1769871"/>
                  </a:moveTo>
                  <a:lnTo>
                    <a:pt x="1295848" y="1294888"/>
                  </a:lnTo>
                  <a:lnTo>
                    <a:pt x="1524333" y="1294888"/>
                  </a:lnTo>
                  <a:lnTo>
                    <a:pt x="1524333" y="1142555"/>
                  </a:lnTo>
                  <a:lnTo>
                    <a:pt x="1295848" y="1142555"/>
                  </a:lnTo>
                  <a:lnTo>
                    <a:pt x="1295848" y="914031"/>
                  </a:lnTo>
                  <a:cubicBezTo>
                    <a:pt x="1295848" y="871949"/>
                    <a:pt x="1329890" y="837869"/>
                    <a:pt x="1372010" y="837869"/>
                  </a:cubicBezTo>
                  <a:lnTo>
                    <a:pt x="1524333" y="837869"/>
                  </a:lnTo>
                  <a:lnTo>
                    <a:pt x="1524333" y="685545"/>
                  </a:lnTo>
                  <a:lnTo>
                    <a:pt x="1372010" y="685545"/>
                  </a:lnTo>
                  <a:cubicBezTo>
                    <a:pt x="1245765" y="685545"/>
                    <a:pt x="1143486" y="787825"/>
                    <a:pt x="1143486" y="914031"/>
                  </a:cubicBezTo>
                  <a:lnTo>
                    <a:pt x="1143486" y="1142555"/>
                  </a:lnTo>
                  <a:lnTo>
                    <a:pt x="914991" y="1142555"/>
                  </a:lnTo>
                  <a:lnTo>
                    <a:pt x="914991" y="1294888"/>
                  </a:lnTo>
                  <a:lnTo>
                    <a:pt x="1143486" y="1294888"/>
                  </a:lnTo>
                  <a:lnTo>
                    <a:pt x="1143486" y="1813476"/>
                  </a:lnTo>
                  <a:cubicBezTo>
                    <a:pt x="702840" y="1895744"/>
                    <a:pt x="275330" y="1617281"/>
                    <a:pt x="172383" y="1181026"/>
                  </a:cubicBezTo>
                  <a:cubicBezTo>
                    <a:pt x="69390" y="744819"/>
                    <a:pt x="327308" y="304621"/>
                    <a:pt x="758238" y="181168"/>
                  </a:cubicBezTo>
                  <a:cubicBezTo>
                    <a:pt x="1189139" y="57714"/>
                    <a:pt x="1641015" y="294534"/>
                    <a:pt x="1784671" y="719102"/>
                  </a:cubicBezTo>
                  <a:cubicBezTo>
                    <a:pt x="1928327" y="1143707"/>
                    <a:pt x="1713157" y="1606308"/>
                    <a:pt x="1295848" y="1769871"/>
                  </a:cubicBezTo>
                  <a:lnTo>
                    <a:pt x="1295848" y="1769871"/>
                  </a:lnTo>
                  <a:close/>
                </a:path>
              </a:pathLst>
            </a:custGeom>
            <a:grpFill/>
            <a:ln w="9525" cap="flat">
              <a:noFill/>
              <a:prstDash val="solid"/>
              <a:miter/>
            </a:ln>
          </p:spPr>
          <p:txBody>
            <a:bodyPr rtlCol="0" anchor="ctr"/>
            <a:lstStyle/>
            <a:p>
              <a:pPr defTabSz="914377"/>
              <a:endParaRPr lang="nl-NL">
                <a:solidFill>
                  <a:prstClr val="black"/>
                </a:solidFill>
                <a:latin typeface="Arial" panose="020B0604020202020204"/>
              </a:endParaRPr>
            </a:p>
          </p:txBody>
        </p:sp>
      </p:grpSp>
      <p:sp>
        <p:nvSpPr>
          <p:cNvPr id="60" name="TextBox 59">
            <a:extLst>
              <a:ext uri="{FF2B5EF4-FFF2-40B4-BE49-F238E27FC236}">
                <a16:creationId xmlns:a16="http://schemas.microsoft.com/office/drawing/2014/main" id="{1A64B66C-35CF-4E11-BA53-CFCF24330916}"/>
              </a:ext>
            </a:extLst>
          </p:cNvPr>
          <p:cNvSpPr txBox="1"/>
          <p:nvPr/>
        </p:nvSpPr>
        <p:spPr>
          <a:xfrm>
            <a:off x="1771990" y="3306582"/>
            <a:ext cx="1605967" cy="418223"/>
          </a:xfrm>
          <a:prstGeom prst="rect">
            <a:avLst/>
          </a:prstGeom>
          <a:noFill/>
        </p:spPr>
        <p:txBody>
          <a:bodyPr wrap="square" lIns="0" tIns="0" rIns="144000" bIns="0" rtlCol="0">
            <a:noAutofit/>
          </a:bodyPr>
          <a:lstStyle/>
          <a:p>
            <a:pPr defTabSz="914377"/>
            <a:r>
              <a:rPr lang="nl-NL" sz="4400" b="1" dirty="0">
                <a:solidFill>
                  <a:prstClr val="white"/>
                </a:solidFill>
                <a:latin typeface="Arial" panose="020B0604020202020204"/>
              </a:rPr>
              <a:t>HOW</a:t>
            </a:r>
          </a:p>
          <a:p>
            <a:pPr defTabSz="914377"/>
            <a:r>
              <a:rPr lang="nl-NL" sz="1600" b="1" dirty="0">
                <a:solidFill>
                  <a:prstClr val="white"/>
                </a:solidFill>
                <a:latin typeface="Arial" panose="020B0604020202020204"/>
              </a:rPr>
              <a:t>(Challenge</a:t>
            </a:r>
          </a:p>
          <a:p>
            <a:pPr defTabSz="914377"/>
            <a:r>
              <a:rPr lang="nl-NL" sz="1600" b="1" dirty="0">
                <a:solidFill>
                  <a:prstClr val="white"/>
                </a:solidFill>
                <a:latin typeface="Arial" panose="020B0604020202020204"/>
              </a:rPr>
              <a:t>&amp; Change)</a:t>
            </a:r>
            <a:endParaRPr lang="nl-NL" sz="1600" dirty="0">
              <a:solidFill>
                <a:prstClr val="white"/>
              </a:solidFill>
              <a:latin typeface="Arial" panose="020B0604020202020204"/>
            </a:endParaRPr>
          </a:p>
        </p:txBody>
      </p:sp>
      <p:sp>
        <p:nvSpPr>
          <p:cNvPr id="61" name="TextBox 60">
            <a:extLst>
              <a:ext uri="{FF2B5EF4-FFF2-40B4-BE49-F238E27FC236}">
                <a16:creationId xmlns:a16="http://schemas.microsoft.com/office/drawing/2014/main" id="{1A64B66C-35CF-4E11-BA53-CFCF24330916}"/>
              </a:ext>
            </a:extLst>
          </p:cNvPr>
          <p:cNvSpPr txBox="1"/>
          <p:nvPr/>
        </p:nvSpPr>
        <p:spPr>
          <a:xfrm>
            <a:off x="1788006" y="4980269"/>
            <a:ext cx="1929775" cy="418223"/>
          </a:xfrm>
          <a:prstGeom prst="rect">
            <a:avLst/>
          </a:prstGeom>
          <a:noFill/>
          <a:effectLst/>
        </p:spPr>
        <p:txBody>
          <a:bodyPr wrap="square" lIns="0" tIns="0" rIns="144000" bIns="0" rtlCol="0">
            <a:noAutofit/>
          </a:bodyPr>
          <a:lstStyle/>
          <a:p>
            <a:pPr defTabSz="914377"/>
            <a:r>
              <a:rPr lang="nl-NL" sz="4400" b="1" dirty="0">
                <a:solidFill>
                  <a:prstClr val="white"/>
                </a:solidFill>
                <a:latin typeface="Arial" panose="020B0604020202020204"/>
              </a:rPr>
              <a:t>WHAT</a:t>
            </a:r>
          </a:p>
          <a:p>
            <a:pPr defTabSz="914377"/>
            <a:r>
              <a:rPr lang="nl-NL" sz="1600" b="1" dirty="0">
                <a:solidFill>
                  <a:prstClr val="white"/>
                </a:solidFill>
                <a:latin typeface="Arial" panose="020B0604020202020204"/>
              </a:rPr>
              <a:t>(</a:t>
            </a:r>
            <a:r>
              <a:rPr lang="nl-NL" sz="1600" b="1" dirty="0" err="1">
                <a:solidFill>
                  <a:prstClr val="white"/>
                </a:solidFill>
                <a:latin typeface="Arial" panose="020B0604020202020204"/>
              </a:rPr>
              <a:t>Science</a:t>
            </a:r>
            <a:r>
              <a:rPr lang="nl-NL" sz="1600" b="1" dirty="0">
                <a:solidFill>
                  <a:prstClr val="white"/>
                </a:solidFill>
                <a:latin typeface="Arial" panose="020B0604020202020204"/>
              </a:rPr>
              <a:t>,</a:t>
            </a:r>
          </a:p>
          <a:p>
            <a:pPr defTabSz="914377"/>
            <a:r>
              <a:rPr lang="nl-NL" sz="1600" b="1" dirty="0">
                <a:solidFill>
                  <a:prstClr val="white"/>
                </a:solidFill>
                <a:latin typeface="Arial" panose="020B0604020202020204"/>
              </a:rPr>
              <a:t>Engineering</a:t>
            </a:r>
          </a:p>
          <a:p>
            <a:pPr defTabSz="914377"/>
            <a:r>
              <a:rPr lang="nl-NL" sz="1600" b="1" dirty="0">
                <a:solidFill>
                  <a:prstClr val="white"/>
                </a:solidFill>
                <a:latin typeface="Arial" panose="020B0604020202020204"/>
              </a:rPr>
              <a:t>&amp; Design)</a:t>
            </a:r>
            <a:endParaRPr lang="nl-NL" sz="1600" dirty="0">
              <a:solidFill>
                <a:prstClr val="white"/>
              </a:solidFill>
              <a:latin typeface="Arial" panose="020B0604020202020204"/>
            </a:endParaRPr>
          </a:p>
        </p:txBody>
      </p:sp>
      <p:grpSp>
        <p:nvGrpSpPr>
          <p:cNvPr id="141" name="Group 140"/>
          <p:cNvGrpSpPr/>
          <p:nvPr/>
        </p:nvGrpSpPr>
        <p:grpSpPr>
          <a:xfrm>
            <a:off x="3843430" y="5029055"/>
            <a:ext cx="841817" cy="847511"/>
            <a:chOff x="3716819" y="4346123"/>
            <a:chExt cx="841817" cy="847511"/>
          </a:xfrm>
        </p:grpSpPr>
        <p:pic>
          <p:nvPicPr>
            <p:cNvPr id="117" name="Picture 1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16819" y="4346123"/>
              <a:ext cx="841817" cy="847511"/>
            </a:xfrm>
            <a:prstGeom prst="rect">
              <a:avLst/>
            </a:prstGeom>
          </p:spPr>
        </p:pic>
        <p:sp>
          <p:nvSpPr>
            <p:cNvPr id="118" name="TextBox 117"/>
            <p:cNvSpPr txBox="1"/>
            <p:nvPr/>
          </p:nvSpPr>
          <p:spPr>
            <a:xfrm>
              <a:off x="3864481" y="4904877"/>
              <a:ext cx="513434" cy="278065"/>
            </a:xfrm>
            <a:prstGeom prst="rect">
              <a:avLst/>
            </a:prstGeom>
            <a:noFill/>
          </p:spPr>
          <p:txBody>
            <a:bodyPr wrap="square" lIns="0" tIns="0" rIns="0" bIns="0" rtlCol="0">
              <a:noAutofit/>
            </a:bodyPr>
            <a:lstStyle/>
            <a:p>
              <a:pPr defTabSz="914377">
                <a:lnSpc>
                  <a:spcPct val="90000"/>
                </a:lnSpc>
                <a:spcBef>
                  <a:spcPts val="600"/>
                </a:spcBef>
                <a:spcAft>
                  <a:spcPts val="600"/>
                </a:spcAft>
              </a:pPr>
              <a:r>
                <a:rPr lang="nl-NL" sz="1600" b="1" dirty="0">
                  <a:solidFill>
                    <a:prstClr val="white"/>
                  </a:solidFill>
                  <a:latin typeface="Arial" panose="020B0604020202020204" pitchFamily="34" charset="0"/>
                  <a:cs typeface="Arial" panose="020B0604020202020204" pitchFamily="34" charset="0"/>
                </a:rPr>
                <a:t>ABE</a:t>
              </a:r>
            </a:p>
            <a:p>
              <a:pPr defTabSz="914377">
                <a:lnSpc>
                  <a:spcPct val="90000"/>
                </a:lnSpc>
                <a:spcBef>
                  <a:spcPts val="600"/>
                </a:spcBef>
                <a:spcAft>
                  <a:spcPts val="600"/>
                </a:spcAft>
              </a:pPr>
              <a:endParaRPr lang="nl-NL" sz="1600" b="1" dirty="0">
                <a:solidFill>
                  <a:prstClr val="black"/>
                </a:solidFill>
                <a:latin typeface="Arial" panose="020B0604020202020204" pitchFamily="34" charset="0"/>
                <a:cs typeface="Arial" panose="020B0604020202020204" pitchFamily="34" charset="0"/>
              </a:endParaRPr>
            </a:p>
          </p:txBody>
        </p:sp>
      </p:grpSp>
      <p:grpSp>
        <p:nvGrpSpPr>
          <p:cNvPr id="140" name="Group 139"/>
          <p:cNvGrpSpPr/>
          <p:nvPr/>
        </p:nvGrpSpPr>
        <p:grpSpPr>
          <a:xfrm>
            <a:off x="4829128" y="5029055"/>
            <a:ext cx="841817" cy="847511"/>
            <a:chOff x="4702516" y="4346123"/>
            <a:chExt cx="841817" cy="847511"/>
          </a:xfrm>
        </p:grpSpPr>
        <p:pic>
          <p:nvPicPr>
            <p:cNvPr id="120" name="Picture 1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02516" y="4346123"/>
              <a:ext cx="841817" cy="847511"/>
            </a:xfrm>
            <a:prstGeom prst="rect">
              <a:avLst/>
            </a:prstGeom>
          </p:spPr>
        </p:pic>
        <p:sp>
          <p:nvSpPr>
            <p:cNvPr id="121" name="TextBox 120"/>
            <p:cNvSpPr txBox="1"/>
            <p:nvPr/>
          </p:nvSpPr>
          <p:spPr>
            <a:xfrm>
              <a:off x="4850178" y="4904877"/>
              <a:ext cx="325069" cy="288757"/>
            </a:xfrm>
            <a:prstGeom prst="rect">
              <a:avLst/>
            </a:prstGeom>
            <a:noFill/>
          </p:spPr>
          <p:txBody>
            <a:bodyPr wrap="square" lIns="0" tIns="0" rIns="0" bIns="0" rtlCol="0">
              <a:noAutofit/>
            </a:bodyPr>
            <a:lstStyle/>
            <a:p>
              <a:pPr defTabSz="914377">
                <a:lnSpc>
                  <a:spcPct val="90000"/>
                </a:lnSpc>
                <a:spcBef>
                  <a:spcPts val="600"/>
                </a:spcBef>
                <a:spcAft>
                  <a:spcPts val="600"/>
                </a:spcAft>
              </a:pPr>
              <a:r>
                <a:rPr lang="nl-NL" sz="1600" b="1" dirty="0">
                  <a:solidFill>
                    <a:prstClr val="white"/>
                  </a:solidFill>
                  <a:latin typeface="Arial" panose="020B0604020202020204" pitchFamily="34" charset="0"/>
                  <a:cs typeface="Arial" panose="020B0604020202020204" pitchFamily="34" charset="0"/>
                </a:rPr>
                <a:t>AE</a:t>
              </a:r>
            </a:p>
            <a:p>
              <a:pPr defTabSz="914377">
                <a:lnSpc>
                  <a:spcPct val="90000"/>
                </a:lnSpc>
                <a:spcBef>
                  <a:spcPts val="600"/>
                </a:spcBef>
                <a:spcAft>
                  <a:spcPts val="600"/>
                </a:spcAft>
              </a:pPr>
              <a:endParaRPr lang="nl-NL" sz="1600" b="1" dirty="0">
                <a:solidFill>
                  <a:prstClr val="black"/>
                </a:solidFill>
                <a:latin typeface="Arial" panose="020B0604020202020204" pitchFamily="34" charset="0"/>
                <a:cs typeface="Arial" panose="020B0604020202020204" pitchFamily="34" charset="0"/>
              </a:endParaRPr>
            </a:p>
          </p:txBody>
        </p:sp>
      </p:grpSp>
      <p:grpSp>
        <p:nvGrpSpPr>
          <p:cNvPr id="139" name="Group 138"/>
          <p:cNvGrpSpPr/>
          <p:nvPr/>
        </p:nvGrpSpPr>
        <p:grpSpPr>
          <a:xfrm>
            <a:off x="5814825" y="5029055"/>
            <a:ext cx="841817" cy="847511"/>
            <a:chOff x="5688213" y="4346123"/>
            <a:chExt cx="841817" cy="847511"/>
          </a:xfrm>
        </p:grpSpPr>
        <p:pic>
          <p:nvPicPr>
            <p:cNvPr id="122" name="Picture 1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88213" y="4346123"/>
              <a:ext cx="841817" cy="847511"/>
            </a:xfrm>
            <a:prstGeom prst="rect">
              <a:avLst/>
            </a:prstGeom>
          </p:spPr>
        </p:pic>
        <p:sp>
          <p:nvSpPr>
            <p:cNvPr id="123" name="TextBox 122"/>
            <p:cNvSpPr txBox="1"/>
            <p:nvPr/>
          </p:nvSpPr>
          <p:spPr>
            <a:xfrm>
              <a:off x="5835875" y="4904877"/>
              <a:ext cx="325069" cy="288757"/>
            </a:xfrm>
            <a:prstGeom prst="rect">
              <a:avLst/>
            </a:prstGeom>
            <a:noFill/>
          </p:spPr>
          <p:txBody>
            <a:bodyPr wrap="square" lIns="0" tIns="0" rIns="0" bIns="0" rtlCol="0">
              <a:noAutofit/>
            </a:bodyPr>
            <a:lstStyle/>
            <a:p>
              <a:pPr defTabSz="914377">
                <a:lnSpc>
                  <a:spcPct val="90000"/>
                </a:lnSpc>
                <a:spcBef>
                  <a:spcPts val="600"/>
                </a:spcBef>
                <a:spcAft>
                  <a:spcPts val="600"/>
                </a:spcAft>
              </a:pPr>
              <a:r>
                <a:rPr lang="nl-NL" sz="1600" b="1" dirty="0">
                  <a:solidFill>
                    <a:prstClr val="white"/>
                  </a:solidFill>
                  <a:latin typeface="Arial" panose="020B0604020202020204" pitchFamily="34" charset="0"/>
                  <a:cs typeface="Arial" panose="020B0604020202020204" pitchFamily="34" charset="0"/>
                </a:rPr>
                <a:t>AS</a:t>
              </a:r>
            </a:p>
            <a:p>
              <a:pPr defTabSz="914377">
                <a:lnSpc>
                  <a:spcPct val="90000"/>
                </a:lnSpc>
                <a:spcBef>
                  <a:spcPts val="600"/>
                </a:spcBef>
                <a:spcAft>
                  <a:spcPts val="600"/>
                </a:spcAft>
              </a:pPr>
              <a:endParaRPr lang="nl-NL" sz="1600" b="1" dirty="0">
                <a:solidFill>
                  <a:prstClr val="black"/>
                </a:solidFill>
                <a:latin typeface="Arial" panose="020B0604020202020204" pitchFamily="34" charset="0"/>
                <a:cs typeface="Arial" panose="020B0604020202020204" pitchFamily="34" charset="0"/>
              </a:endParaRPr>
            </a:p>
          </p:txBody>
        </p:sp>
      </p:grpSp>
      <p:grpSp>
        <p:nvGrpSpPr>
          <p:cNvPr id="138" name="Group 137"/>
          <p:cNvGrpSpPr/>
          <p:nvPr/>
        </p:nvGrpSpPr>
        <p:grpSpPr>
          <a:xfrm>
            <a:off x="6783429" y="5029055"/>
            <a:ext cx="841817" cy="847511"/>
            <a:chOff x="6656818" y="4346123"/>
            <a:chExt cx="841817" cy="847511"/>
          </a:xfrm>
        </p:grpSpPr>
        <p:pic>
          <p:nvPicPr>
            <p:cNvPr id="124" name="Picture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56818" y="4346123"/>
              <a:ext cx="841817" cy="847511"/>
            </a:xfrm>
            <a:prstGeom prst="rect">
              <a:avLst/>
            </a:prstGeom>
          </p:spPr>
        </p:pic>
        <p:sp>
          <p:nvSpPr>
            <p:cNvPr id="125" name="TextBox 124"/>
            <p:cNvSpPr txBox="1"/>
            <p:nvPr/>
          </p:nvSpPr>
          <p:spPr>
            <a:xfrm>
              <a:off x="6804480" y="4904877"/>
              <a:ext cx="560235" cy="288757"/>
            </a:xfrm>
            <a:prstGeom prst="rect">
              <a:avLst/>
            </a:prstGeom>
            <a:noFill/>
          </p:spPr>
          <p:txBody>
            <a:bodyPr wrap="square" lIns="0" tIns="0" rIns="0" bIns="0" rtlCol="0">
              <a:noAutofit/>
            </a:bodyPr>
            <a:lstStyle/>
            <a:p>
              <a:pPr defTabSz="914377">
                <a:lnSpc>
                  <a:spcPct val="90000"/>
                </a:lnSpc>
                <a:spcBef>
                  <a:spcPts val="600"/>
                </a:spcBef>
                <a:spcAft>
                  <a:spcPts val="600"/>
                </a:spcAft>
              </a:pPr>
              <a:r>
                <a:rPr lang="nl-NL" sz="1600" b="1" dirty="0">
                  <a:solidFill>
                    <a:prstClr val="white"/>
                  </a:solidFill>
                  <a:latin typeface="Arial" panose="020B0604020202020204" pitchFamily="34" charset="0"/>
                  <a:cs typeface="Arial" panose="020B0604020202020204" pitchFamily="34" charset="0"/>
                </a:rPr>
                <a:t>CEG</a:t>
              </a:r>
            </a:p>
            <a:p>
              <a:pPr defTabSz="914377">
                <a:lnSpc>
                  <a:spcPct val="90000"/>
                </a:lnSpc>
                <a:spcBef>
                  <a:spcPts val="600"/>
                </a:spcBef>
                <a:spcAft>
                  <a:spcPts val="600"/>
                </a:spcAft>
              </a:pPr>
              <a:endParaRPr lang="nl-NL" sz="1600" b="1" dirty="0">
                <a:solidFill>
                  <a:prstClr val="black"/>
                </a:solidFill>
                <a:latin typeface="Arial" panose="020B0604020202020204" pitchFamily="34" charset="0"/>
                <a:cs typeface="Arial" panose="020B0604020202020204" pitchFamily="34" charset="0"/>
              </a:endParaRPr>
            </a:p>
          </p:txBody>
        </p:sp>
      </p:grpSp>
      <p:grpSp>
        <p:nvGrpSpPr>
          <p:cNvPr id="137" name="Group 136"/>
          <p:cNvGrpSpPr/>
          <p:nvPr/>
        </p:nvGrpSpPr>
        <p:grpSpPr>
          <a:xfrm>
            <a:off x="7758839" y="5029056"/>
            <a:ext cx="922104" cy="934137"/>
            <a:chOff x="7646297" y="4346123"/>
            <a:chExt cx="922104" cy="934137"/>
          </a:xfrm>
        </p:grpSpPr>
        <p:pic>
          <p:nvPicPr>
            <p:cNvPr id="126" name="Picture 1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297" y="4346123"/>
              <a:ext cx="841817" cy="847511"/>
            </a:xfrm>
            <a:prstGeom prst="rect">
              <a:avLst/>
            </a:prstGeom>
          </p:spPr>
        </p:pic>
        <p:sp>
          <p:nvSpPr>
            <p:cNvPr id="127" name="TextBox 126"/>
            <p:cNvSpPr txBox="1"/>
            <p:nvPr/>
          </p:nvSpPr>
          <p:spPr>
            <a:xfrm>
              <a:off x="7726584" y="4908882"/>
              <a:ext cx="841817" cy="371378"/>
            </a:xfrm>
            <a:prstGeom prst="rect">
              <a:avLst/>
            </a:prstGeom>
            <a:noFill/>
          </p:spPr>
          <p:txBody>
            <a:bodyPr wrap="square" lIns="0" tIns="0" rIns="0" bIns="0" rtlCol="0">
              <a:noAutofit/>
            </a:bodyPr>
            <a:lstStyle/>
            <a:p>
              <a:pPr defTabSz="914377">
                <a:lnSpc>
                  <a:spcPct val="90000"/>
                </a:lnSpc>
                <a:spcBef>
                  <a:spcPts val="600"/>
                </a:spcBef>
                <a:spcAft>
                  <a:spcPts val="600"/>
                </a:spcAft>
              </a:pPr>
              <a:r>
                <a:rPr lang="nl-NL" sz="1600" b="1" dirty="0">
                  <a:solidFill>
                    <a:prstClr val="white"/>
                  </a:solidFill>
                  <a:latin typeface="Arial" panose="020B0604020202020204" pitchFamily="34" charset="0"/>
                  <a:cs typeface="Arial" panose="020B0604020202020204" pitchFamily="34" charset="0"/>
                </a:rPr>
                <a:t>EEMCS</a:t>
              </a:r>
            </a:p>
            <a:p>
              <a:pPr defTabSz="914377">
                <a:lnSpc>
                  <a:spcPct val="90000"/>
                </a:lnSpc>
                <a:spcBef>
                  <a:spcPts val="600"/>
                </a:spcBef>
                <a:spcAft>
                  <a:spcPts val="600"/>
                </a:spcAft>
              </a:pPr>
              <a:endParaRPr lang="nl-NL" sz="1600" b="1" dirty="0">
                <a:solidFill>
                  <a:prstClr val="black"/>
                </a:solidFill>
                <a:latin typeface="Arial" panose="020B0604020202020204" pitchFamily="34" charset="0"/>
                <a:cs typeface="Arial" panose="020B0604020202020204" pitchFamily="34" charset="0"/>
              </a:endParaRPr>
            </a:p>
          </p:txBody>
        </p:sp>
      </p:grpSp>
      <p:grpSp>
        <p:nvGrpSpPr>
          <p:cNvPr id="136" name="Group 135"/>
          <p:cNvGrpSpPr/>
          <p:nvPr/>
        </p:nvGrpSpPr>
        <p:grpSpPr>
          <a:xfrm>
            <a:off x="8787329" y="5037053"/>
            <a:ext cx="841817" cy="847511"/>
            <a:chOff x="8632582" y="4354120"/>
            <a:chExt cx="841817" cy="847511"/>
          </a:xfrm>
        </p:grpSpPr>
        <p:pic>
          <p:nvPicPr>
            <p:cNvPr id="128" name="Picture 1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32582" y="4354120"/>
              <a:ext cx="841817" cy="847511"/>
            </a:xfrm>
            <a:prstGeom prst="rect">
              <a:avLst/>
            </a:prstGeom>
          </p:spPr>
        </p:pic>
        <p:sp>
          <p:nvSpPr>
            <p:cNvPr id="129" name="TextBox 128"/>
            <p:cNvSpPr txBox="1"/>
            <p:nvPr/>
          </p:nvSpPr>
          <p:spPr>
            <a:xfrm>
              <a:off x="8780244" y="4912874"/>
              <a:ext cx="560235" cy="288757"/>
            </a:xfrm>
            <a:prstGeom prst="rect">
              <a:avLst/>
            </a:prstGeom>
            <a:noFill/>
          </p:spPr>
          <p:txBody>
            <a:bodyPr wrap="square" lIns="0" tIns="0" rIns="0" bIns="0" rtlCol="0">
              <a:noAutofit/>
            </a:bodyPr>
            <a:lstStyle/>
            <a:p>
              <a:pPr defTabSz="914377">
                <a:lnSpc>
                  <a:spcPct val="90000"/>
                </a:lnSpc>
                <a:spcBef>
                  <a:spcPts val="600"/>
                </a:spcBef>
                <a:spcAft>
                  <a:spcPts val="600"/>
                </a:spcAft>
              </a:pPr>
              <a:r>
                <a:rPr lang="nl-NL" sz="1600" b="1" dirty="0">
                  <a:solidFill>
                    <a:prstClr val="white"/>
                  </a:solidFill>
                  <a:latin typeface="Arial" panose="020B0604020202020204" pitchFamily="34" charset="0"/>
                  <a:cs typeface="Arial" panose="020B0604020202020204" pitchFamily="34" charset="0"/>
                </a:rPr>
                <a:t>IDE</a:t>
              </a:r>
              <a:endParaRPr lang="nl-NL" sz="1600" b="1" dirty="0">
                <a:solidFill>
                  <a:prstClr val="black"/>
                </a:solidFill>
                <a:latin typeface="Arial" panose="020B0604020202020204" pitchFamily="34" charset="0"/>
                <a:cs typeface="Arial" panose="020B0604020202020204" pitchFamily="34" charset="0"/>
              </a:endParaRPr>
            </a:p>
          </p:txBody>
        </p:sp>
      </p:grpSp>
      <p:grpSp>
        <p:nvGrpSpPr>
          <p:cNvPr id="135" name="Group 134"/>
          <p:cNvGrpSpPr/>
          <p:nvPr/>
        </p:nvGrpSpPr>
        <p:grpSpPr>
          <a:xfrm>
            <a:off x="9755674" y="5037259"/>
            <a:ext cx="841817" cy="847511"/>
            <a:chOff x="9629063" y="4344495"/>
            <a:chExt cx="841817" cy="847511"/>
          </a:xfrm>
        </p:grpSpPr>
        <p:pic>
          <p:nvPicPr>
            <p:cNvPr id="130" name="Picture 1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29063" y="4344495"/>
              <a:ext cx="841817" cy="847511"/>
            </a:xfrm>
            <a:prstGeom prst="rect">
              <a:avLst/>
            </a:prstGeom>
          </p:spPr>
        </p:pic>
        <p:sp>
          <p:nvSpPr>
            <p:cNvPr id="131" name="TextBox 130"/>
            <p:cNvSpPr txBox="1"/>
            <p:nvPr/>
          </p:nvSpPr>
          <p:spPr>
            <a:xfrm>
              <a:off x="9776725" y="4903249"/>
              <a:ext cx="560235" cy="288757"/>
            </a:xfrm>
            <a:prstGeom prst="rect">
              <a:avLst/>
            </a:prstGeom>
            <a:noFill/>
          </p:spPr>
          <p:txBody>
            <a:bodyPr wrap="square" lIns="0" tIns="0" rIns="0" bIns="0" rtlCol="0">
              <a:noAutofit/>
            </a:bodyPr>
            <a:lstStyle/>
            <a:p>
              <a:pPr defTabSz="914377">
                <a:lnSpc>
                  <a:spcPct val="90000"/>
                </a:lnSpc>
                <a:spcBef>
                  <a:spcPts val="600"/>
                </a:spcBef>
                <a:spcAft>
                  <a:spcPts val="600"/>
                </a:spcAft>
              </a:pPr>
              <a:r>
                <a:rPr lang="nl-NL" sz="1600" b="1" dirty="0">
                  <a:solidFill>
                    <a:prstClr val="white"/>
                  </a:solidFill>
                  <a:latin typeface="Arial" panose="020B0604020202020204" pitchFamily="34" charset="0"/>
                  <a:cs typeface="Arial" panose="020B0604020202020204" pitchFamily="34" charset="0"/>
                </a:rPr>
                <a:t>3mE</a:t>
              </a:r>
              <a:endParaRPr lang="nl-NL" sz="1600" b="1" dirty="0">
                <a:solidFill>
                  <a:prstClr val="black"/>
                </a:solidFill>
                <a:latin typeface="Arial" panose="020B0604020202020204" pitchFamily="34" charset="0"/>
                <a:cs typeface="Arial" panose="020B0604020202020204" pitchFamily="34" charset="0"/>
              </a:endParaRPr>
            </a:p>
          </p:txBody>
        </p:sp>
      </p:grpSp>
      <p:grpSp>
        <p:nvGrpSpPr>
          <p:cNvPr id="134" name="Group 133"/>
          <p:cNvGrpSpPr/>
          <p:nvPr/>
        </p:nvGrpSpPr>
        <p:grpSpPr>
          <a:xfrm>
            <a:off x="10739829" y="5038027"/>
            <a:ext cx="841817" cy="847511"/>
            <a:chOff x="10613218" y="4335431"/>
            <a:chExt cx="841817" cy="847511"/>
          </a:xfrm>
        </p:grpSpPr>
        <p:pic>
          <p:nvPicPr>
            <p:cNvPr id="132" name="Picture 1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218" y="4335431"/>
              <a:ext cx="841817" cy="847511"/>
            </a:xfrm>
            <a:prstGeom prst="rect">
              <a:avLst/>
            </a:prstGeom>
          </p:spPr>
        </p:pic>
        <p:sp>
          <p:nvSpPr>
            <p:cNvPr id="133" name="TextBox 132"/>
            <p:cNvSpPr txBox="1"/>
            <p:nvPr/>
          </p:nvSpPr>
          <p:spPr>
            <a:xfrm>
              <a:off x="10760880" y="4894185"/>
              <a:ext cx="560235" cy="288757"/>
            </a:xfrm>
            <a:prstGeom prst="rect">
              <a:avLst/>
            </a:prstGeom>
            <a:noFill/>
          </p:spPr>
          <p:txBody>
            <a:bodyPr wrap="square" lIns="0" tIns="0" rIns="0" bIns="0" rtlCol="0">
              <a:noAutofit/>
            </a:bodyPr>
            <a:lstStyle/>
            <a:p>
              <a:pPr defTabSz="914377">
                <a:lnSpc>
                  <a:spcPct val="90000"/>
                </a:lnSpc>
                <a:spcBef>
                  <a:spcPts val="600"/>
                </a:spcBef>
                <a:spcAft>
                  <a:spcPts val="600"/>
                </a:spcAft>
              </a:pPr>
              <a:r>
                <a:rPr lang="nl-NL" sz="1600" b="1" dirty="0">
                  <a:solidFill>
                    <a:prstClr val="white"/>
                  </a:solidFill>
                  <a:latin typeface="Arial" panose="020B0604020202020204" pitchFamily="34" charset="0"/>
                  <a:cs typeface="Arial" panose="020B0604020202020204" pitchFamily="34" charset="0"/>
                </a:rPr>
                <a:t>TPM</a:t>
              </a:r>
              <a:endParaRPr lang="nl-NL" sz="1600" b="1" dirty="0">
                <a:solidFill>
                  <a:prstClr val="black"/>
                </a:solidFill>
                <a:latin typeface="Arial" panose="020B0604020202020204" pitchFamily="34" charset="0"/>
                <a:cs typeface="Arial" panose="020B0604020202020204" pitchFamily="34" charset="0"/>
              </a:endParaRPr>
            </a:p>
          </p:txBody>
        </p:sp>
      </p:grpSp>
      <p:sp>
        <p:nvSpPr>
          <p:cNvPr id="144" name="TextBox 143">
            <a:extLst>
              <a:ext uri="{FF2B5EF4-FFF2-40B4-BE49-F238E27FC236}">
                <a16:creationId xmlns:a16="http://schemas.microsoft.com/office/drawing/2014/main" id="{1A64B66C-35CF-4E11-BA53-CFCF24330916}"/>
              </a:ext>
            </a:extLst>
          </p:cNvPr>
          <p:cNvSpPr txBox="1"/>
          <p:nvPr/>
        </p:nvSpPr>
        <p:spPr>
          <a:xfrm>
            <a:off x="1807445" y="1016726"/>
            <a:ext cx="1880111" cy="577345"/>
          </a:xfrm>
          <a:prstGeom prst="rect">
            <a:avLst/>
          </a:prstGeom>
          <a:noFill/>
        </p:spPr>
        <p:txBody>
          <a:bodyPr wrap="square" lIns="0" tIns="0" rIns="144000" bIns="0" rtlCol="0">
            <a:noAutofit/>
          </a:bodyPr>
          <a:lstStyle/>
          <a:p>
            <a:pPr defTabSz="914377"/>
            <a:r>
              <a:rPr lang="nl-NL" sz="4400" b="1" dirty="0">
                <a:solidFill>
                  <a:prstClr val="white"/>
                </a:solidFill>
                <a:latin typeface="Arial" panose="020B0604020202020204"/>
              </a:rPr>
              <a:t>WHY</a:t>
            </a:r>
          </a:p>
          <a:p>
            <a:pPr defTabSz="914377"/>
            <a:r>
              <a:rPr lang="nl-NL" sz="1600" b="1" dirty="0">
                <a:solidFill>
                  <a:prstClr val="white"/>
                </a:solidFill>
                <a:latin typeface="Arial" panose="020B0604020202020204"/>
              </a:rPr>
              <a:t>(Impact </a:t>
            </a:r>
            <a:r>
              <a:rPr lang="nl-NL" sz="1600" b="1" dirty="0" err="1">
                <a:solidFill>
                  <a:prstClr val="white"/>
                </a:solidFill>
                <a:latin typeface="Arial" panose="020B0604020202020204"/>
              </a:rPr>
              <a:t>for</a:t>
            </a:r>
            <a:r>
              <a:rPr lang="nl-NL" sz="1600" b="1" dirty="0">
                <a:solidFill>
                  <a:prstClr val="white"/>
                </a:solidFill>
                <a:latin typeface="Arial" panose="020B0604020202020204"/>
              </a:rPr>
              <a:t> a</a:t>
            </a:r>
          </a:p>
          <a:p>
            <a:pPr defTabSz="914377"/>
            <a:r>
              <a:rPr lang="nl-NL" sz="1600" b="1" dirty="0" err="1">
                <a:solidFill>
                  <a:prstClr val="white"/>
                </a:solidFill>
                <a:latin typeface="Arial" panose="020B0604020202020204"/>
              </a:rPr>
              <a:t>better</a:t>
            </a:r>
            <a:r>
              <a:rPr lang="nl-NL" sz="1600" b="1" dirty="0">
                <a:solidFill>
                  <a:prstClr val="white"/>
                </a:solidFill>
                <a:latin typeface="Arial" panose="020B0604020202020204"/>
              </a:rPr>
              <a:t> Society)</a:t>
            </a:r>
            <a:endParaRPr lang="nl-NL" sz="1600" dirty="0">
              <a:solidFill>
                <a:prstClr val="white"/>
              </a:solidFill>
              <a:latin typeface="Arial" panose="020B0604020202020204"/>
            </a:endParaRPr>
          </a:p>
        </p:txBody>
      </p:sp>
      <p:sp>
        <p:nvSpPr>
          <p:cNvPr id="75" name="Tekstvak 75">
            <a:extLst>
              <a:ext uri="{FF2B5EF4-FFF2-40B4-BE49-F238E27FC236}">
                <a16:creationId xmlns:a16="http://schemas.microsoft.com/office/drawing/2014/main" id="{FCAA7DC3-FCB3-4705-B328-0F9AF79D4A50}"/>
              </a:ext>
            </a:extLst>
          </p:cNvPr>
          <p:cNvSpPr txBox="1"/>
          <p:nvPr/>
        </p:nvSpPr>
        <p:spPr>
          <a:xfrm>
            <a:off x="3843429" y="5940962"/>
            <a:ext cx="7604296" cy="420607"/>
          </a:xfrm>
          <a:prstGeom prst="rect">
            <a:avLst/>
          </a:prstGeom>
          <a:effectLst>
            <a:glow rad="1790700">
              <a:schemeClr val="accent1">
                <a:satMod val="175000"/>
                <a:alpha val="41000"/>
              </a:schemeClr>
            </a:glow>
          </a:effectLst>
        </p:spPr>
        <p:txBody>
          <a:bodyPr vert="horz" lIns="0" tIns="0" rIns="0" bIns="0" rtlCol="0" anchor="ctr">
            <a:noAutofit/>
          </a:bodyPr>
          <a:lstStyle>
            <a:lvl1pPr>
              <a:lnSpc>
                <a:spcPct val="80000"/>
              </a:lnSpc>
              <a:spcBef>
                <a:spcPct val="0"/>
              </a:spcBef>
              <a:buNone/>
              <a:defRPr sz="2800" b="1">
                <a:solidFill>
                  <a:schemeClr val="bg1"/>
                </a:solidFill>
                <a:effectLst>
                  <a:outerShdw blurRad="38100" dist="38100" dir="2700000" algn="tl">
                    <a:srgbClr val="000000">
                      <a:alpha val="43137"/>
                    </a:srgbClr>
                  </a:outerShdw>
                </a:effectLst>
                <a:latin typeface="+mj-lt"/>
                <a:ea typeface="+mj-ea"/>
                <a:cs typeface="+mj-cs"/>
              </a:defRPr>
            </a:lvl1pPr>
          </a:lstStyle>
          <a:p>
            <a:pPr algn="ctr" defTabSz="914377"/>
            <a:r>
              <a:rPr lang="nl-NL" sz="1800" dirty="0" err="1">
                <a:solidFill>
                  <a:prstClr val="white"/>
                </a:solidFill>
                <a:effectLst>
                  <a:glow rad="736600">
                    <a:srgbClr val="00A6D6">
                      <a:satMod val="175000"/>
                      <a:alpha val="7000"/>
                    </a:srgbClr>
                  </a:glow>
                </a:effectLst>
                <a:latin typeface="Arial" panose="020B0604020202020204"/>
              </a:rPr>
              <a:t>Institutes, QuTech</a:t>
            </a:r>
            <a:r>
              <a:rPr lang="nl-NL" sz="1800" dirty="0">
                <a:solidFill>
                  <a:prstClr val="white"/>
                </a:solidFill>
                <a:effectLst>
                  <a:glow rad="736600">
                    <a:srgbClr val="00A6D6">
                      <a:satMod val="175000"/>
                      <a:alpha val="7000"/>
                    </a:srgbClr>
                  </a:glow>
                </a:effectLst>
                <a:latin typeface="Arial" panose="020B0604020202020204"/>
              </a:rPr>
              <a:t>, fieldlabs, </a:t>
            </a:r>
            <a:r>
              <a:rPr lang="nl-NL" sz="1800" dirty="0" err="1">
                <a:solidFill>
                  <a:prstClr val="white"/>
                </a:solidFill>
                <a:effectLst>
                  <a:glow rad="736600">
                    <a:srgbClr val="00A6D6">
                      <a:satMod val="175000"/>
                      <a:alpha val="7000"/>
                    </a:srgbClr>
                  </a:glow>
                </a:effectLst>
                <a:latin typeface="Arial" panose="020B0604020202020204"/>
              </a:rPr>
              <a:t>DRI’s</a:t>
            </a:r>
            <a:r>
              <a:rPr lang="nl-NL" sz="1800" dirty="0">
                <a:solidFill>
                  <a:prstClr val="white"/>
                </a:solidFill>
                <a:effectLst>
                  <a:glow rad="736600">
                    <a:srgbClr val="00A6D6">
                      <a:satMod val="175000"/>
                      <a:alpha val="7000"/>
                    </a:srgbClr>
                  </a:glow>
                </a:effectLst>
                <a:latin typeface="Arial" panose="020B0604020202020204"/>
              </a:rPr>
              <a:t>, LDE, </a:t>
            </a:r>
            <a:r>
              <a:rPr lang="nl-NL" sz="1800" dirty="0" err="1">
                <a:solidFill>
                  <a:prstClr val="white"/>
                </a:solidFill>
                <a:effectLst>
                  <a:glow rad="736600">
                    <a:srgbClr val="00A6D6">
                      <a:satMod val="175000"/>
                      <a:alpha val="7000"/>
                    </a:srgbClr>
                  </a:glow>
                </a:effectLst>
                <a:latin typeface="Arial" panose="020B0604020202020204"/>
              </a:rPr>
              <a:t>etc</a:t>
            </a:r>
            <a:endParaRPr lang="nl-NL" dirty="0">
              <a:solidFill>
                <a:prstClr val="white"/>
              </a:solidFill>
              <a:effectLst>
                <a:glow rad="736600">
                  <a:srgbClr val="00A6D6">
                    <a:satMod val="175000"/>
                    <a:alpha val="7000"/>
                  </a:srgbClr>
                </a:glow>
              </a:effectLst>
              <a:latin typeface="Arial" panose="020B0604020202020204"/>
            </a:endParaRPr>
          </a:p>
        </p:txBody>
      </p:sp>
      <p:cxnSp>
        <p:nvCxnSpPr>
          <p:cNvPr id="7" name="Straight Arrow Connector 6"/>
          <p:cNvCxnSpPr/>
          <p:nvPr/>
        </p:nvCxnSpPr>
        <p:spPr>
          <a:xfrm>
            <a:off x="4549781" y="2920244"/>
            <a:ext cx="1447796" cy="760931"/>
          </a:xfrm>
          <a:prstGeom prst="straightConnector1">
            <a:avLst/>
          </a:prstGeom>
          <a:ln w="50800" cap="rnd">
            <a:solidFill>
              <a:schemeClr val="bg1"/>
            </a:solidFill>
            <a:round/>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7642475" y="2935120"/>
            <a:ext cx="3103" cy="740653"/>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a:off x="8465871" y="2925276"/>
            <a:ext cx="721100" cy="728808"/>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6090189" y="2948372"/>
            <a:ext cx="840903" cy="760213"/>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9571587" y="2932747"/>
            <a:ext cx="1184696" cy="703147"/>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7219607" y="4042344"/>
            <a:ext cx="185740" cy="906421"/>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8029903" y="4085590"/>
            <a:ext cx="149844" cy="870745"/>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8674655" y="4219759"/>
            <a:ext cx="533583" cy="736576"/>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9300560" y="4213060"/>
            <a:ext cx="828179" cy="728461"/>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9721467" y="4219759"/>
            <a:ext cx="1400520" cy="729007"/>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6266956" y="4085589"/>
            <a:ext cx="639595" cy="863176"/>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5253170" y="4069307"/>
            <a:ext cx="1109073" cy="872215"/>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a:off x="4264338" y="4089988"/>
            <a:ext cx="1533713" cy="866347"/>
          </a:xfrm>
          <a:prstGeom prst="straightConnector1">
            <a:avLst/>
          </a:prstGeom>
          <a:ln w="50800" cap="rnd">
            <a:solidFill>
              <a:schemeClr val="bg1"/>
            </a:solidFill>
            <a:round/>
            <a:headEnd type="none"/>
            <a:tailEnd type="non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70223" y="3563786"/>
            <a:ext cx="6157156" cy="69996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defTabSz="914377"/>
            <a:endParaRPr lang="en-US" sz="1600" dirty="0" err="1">
              <a:solidFill>
                <a:prstClr val="white"/>
              </a:solidFill>
              <a:latin typeface="Arial" panose="020B0604020202020204"/>
            </a:endParaRPr>
          </a:p>
        </p:txBody>
      </p:sp>
      <p:sp>
        <p:nvSpPr>
          <p:cNvPr id="6" name="Rectangle 5"/>
          <p:cNvSpPr/>
          <p:nvPr/>
        </p:nvSpPr>
        <p:spPr>
          <a:xfrm>
            <a:off x="4574866" y="3635894"/>
            <a:ext cx="6123959" cy="523220"/>
          </a:xfrm>
          <a:prstGeom prst="rect">
            <a:avLst/>
          </a:prstGeom>
        </p:spPr>
        <p:txBody>
          <a:bodyPr wrap="square">
            <a:spAutoFit/>
          </a:bodyPr>
          <a:lstStyle/>
          <a:p>
            <a:pPr algn="ctr" defTabSz="914377"/>
            <a:r>
              <a:rPr lang="en-GB" sz="2800" b="1" dirty="0">
                <a:solidFill>
                  <a:srgbClr val="00A6D6"/>
                </a:solidFill>
                <a:latin typeface="Arial" panose="020B0604020202020204"/>
              </a:rPr>
              <a:t>Multi-disciplinary | Open | Creative</a:t>
            </a:r>
          </a:p>
        </p:txBody>
      </p:sp>
    </p:spTree>
    <p:extLst>
      <p:ext uri="{BB962C8B-B14F-4D97-AF65-F5344CB8AC3E}">
        <p14:creationId xmlns:p14="http://schemas.microsoft.com/office/powerpoint/2010/main" val="97194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10819"/>
          <a:stretch/>
        </p:blipFill>
        <p:spPr>
          <a:xfrm>
            <a:off x="2074384" y="-1665"/>
            <a:ext cx="10255843" cy="6859665"/>
          </a:xfrm>
        </p:spPr>
      </p:pic>
    </p:spTree>
    <p:extLst>
      <p:ext uri="{BB962C8B-B14F-4D97-AF65-F5344CB8AC3E}">
        <p14:creationId xmlns:p14="http://schemas.microsoft.com/office/powerpoint/2010/main" val="3031960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0719" t="4582" r="12792" b="4955"/>
          <a:stretch/>
        </p:blipFill>
        <p:spPr>
          <a:xfrm>
            <a:off x="2101385" y="0"/>
            <a:ext cx="10308684" cy="6858000"/>
          </a:xfrm>
          <a:prstGeom prst="rect">
            <a:avLst/>
          </a:prstGeom>
        </p:spPr>
      </p:pic>
    </p:spTree>
    <p:extLst>
      <p:ext uri="{BB962C8B-B14F-4D97-AF65-F5344CB8AC3E}">
        <p14:creationId xmlns:p14="http://schemas.microsoft.com/office/powerpoint/2010/main" val="3209931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027" r="8962"/>
          <a:stretch/>
        </p:blipFill>
        <p:spPr>
          <a:xfrm>
            <a:off x="2091473" y="-1"/>
            <a:ext cx="10156009" cy="6858001"/>
          </a:xfrm>
          <a:prstGeom prst="rect">
            <a:avLst/>
          </a:prstGeom>
        </p:spPr>
      </p:pic>
    </p:spTree>
    <p:extLst>
      <p:ext uri="{BB962C8B-B14F-4D97-AF65-F5344CB8AC3E}">
        <p14:creationId xmlns:p14="http://schemas.microsoft.com/office/powerpoint/2010/main" val="2358064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936" y="0"/>
            <a:ext cx="3449441" cy="961483"/>
          </a:xfrm>
        </p:spPr>
        <p:txBody>
          <a:bodyPr>
            <a:normAutofit/>
          </a:bodyPr>
          <a:lstStyle/>
          <a:p>
            <a:r>
              <a:rPr lang="en-US" sz="2667" dirty="0"/>
              <a:t>Impact of our stories</a:t>
            </a:r>
            <a:endParaRPr lang="en-US" sz="2667" dirty="0"/>
          </a:p>
        </p:txBody>
      </p:sp>
      <p:graphicFrame>
        <p:nvGraphicFramePr>
          <p:cNvPr id="8" name="Content Placeholder 7"/>
          <p:cNvGraphicFramePr>
            <a:graphicFrameLocks noGrp="1"/>
          </p:cNvGraphicFramePr>
          <p:nvPr>
            <p:ph idx="1"/>
            <p:extLst/>
          </p:nvPr>
        </p:nvGraphicFramePr>
        <p:xfrm>
          <a:off x="1813935" y="1080439"/>
          <a:ext cx="10378072" cy="5220413"/>
        </p:xfrm>
        <a:graphic>
          <a:graphicData uri="http://schemas.openxmlformats.org/drawingml/2006/table">
            <a:tbl>
              <a:tblPr firstRow="1" firstCol="1" bandRow="1"/>
              <a:tblGrid>
                <a:gridCol w="1523192">
                  <a:extLst>
                    <a:ext uri="{9D8B030D-6E8A-4147-A177-3AD203B41FA5}">
                      <a16:colId xmlns:a16="http://schemas.microsoft.com/office/drawing/2014/main" val="1237228102"/>
                    </a:ext>
                  </a:extLst>
                </a:gridCol>
                <a:gridCol w="916932">
                  <a:extLst>
                    <a:ext uri="{9D8B030D-6E8A-4147-A177-3AD203B41FA5}">
                      <a16:colId xmlns:a16="http://schemas.microsoft.com/office/drawing/2014/main" val="886662353"/>
                    </a:ext>
                  </a:extLst>
                </a:gridCol>
                <a:gridCol w="916932">
                  <a:extLst>
                    <a:ext uri="{9D8B030D-6E8A-4147-A177-3AD203B41FA5}">
                      <a16:colId xmlns:a16="http://schemas.microsoft.com/office/drawing/2014/main" val="1548090659"/>
                    </a:ext>
                  </a:extLst>
                </a:gridCol>
                <a:gridCol w="877627">
                  <a:extLst>
                    <a:ext uri="{9D8B030D-6E8A-4147-A177-3AD203B41FA5}">
                      <a16:colId xmlns:a16="http://schemas.microsoft.com/office/drawing/2014/main" val="3498674448"/>
                    </a:ext>
                  </a:extLst>
                </a:gridCol>
                <a:gridCol w="877627">
                  <a:extLst>
                    <a:ext uri="{9D8B030D-6E8A-4147-A177-3AD203B41FA5}">
                      <a16:colId xmlns:a16="http://schemas.microsoft.com/office/drawing/2014/main" val="1463532912"/>
                    </a:ext>
                  </a:extLst>
                </a:gridCol>
                <a:gridCol w="877627">
                  <a:extLst>
                    <a:ext uri="{9D8B030D-6E8A-4147-A177-3AD203B41FA5}">
                      <a16:colId xmlns:a16="http://schemas.microsoft.com/office/drawing/2014/main" val="4122445824"/>
                    </a:ext>
                  </a:extLst>
                </a:gridCol>
                <a:gridCol w="877627">
                  <a:extLst>
                    <a:ext uri="{9D8B030D-6E8A-4147-A177-3AD203B41FA5}">
                      <a16:colId xmlns:a16="http://schemas.microsoft.com/office/drawing/2014/main" val="2532827149"/>
                    </a:ext>
                  </a:extLst>
                </a:gridCol>
                <a:gridCol w="877627">
                  <a:extLst>
                    <a:ext uri="{9D8B030D-6E8A-4147-A177-3AD203B41FA5}">
                      <a16:colId xmlns:a16="http://schemas.microsoft.com/office/drawing/2014/main" val="75789073"/>
                    </a:ext>
                  </a:extLst>
                </a:gridCol>
                <a:gridCol w="877627">
                  <a:extLst>
                    <a:ext uri="{9D8B030D-6E8A-4147-A177-3AD203B41FA5}">
                      <a16:colId xmlns:a16="http://schemas.microsoft.com/office/drawing/2014/main" val="90762896"/>
                    </a:ext>
                  </a:extLst>
                </a:gridCol>
                <a:gridCol w="877627">
                  <a:extLst>
                    <a:ext uri="{9D8B030D-6E8A-4147-A177-3AD203B41FA5}">
                      <a16:colId xmlns:a16="http://schemas.microsoft.com/office/drawing/2014/main" val="704711450"/>
                    </a:ext>
                  </a:extLst>
                </a:gridCol>
                <a:gridCol w="877627">
                  <a:extLst>
                    <a:ext uri="{9D8B030D-6E8A-4147-A177-3AD203B41FA5}">
                      <a16:colId xmlns:a16="http://schemas.microsoft.com/office/drawing/2014/main" val="4036067071"/>
                    </a:ext>
                  </a:extLst>
                </a:gridCol>
              </a:tblGrid>
              <a:tr h="173409">
                <a:tc>
                  <a:txBody>
                    <a:bodyPr/>
                    <a:lstStyle/>
                    <a:p>
                      <a:pPr>
                        <a:spcAft>
                          <a:spcPts val="0"/>
                        </a:spcAft>
                      </a:pPr>
                      <a:r>
                        <a:rPr lang="nl-NL" sz="800" i="1">
                          <a:effectLst/>
                          <a:latin typeface="Calibri" panose="020F0502020204030204" pitchFamily="34" charset="0"/>
                          <a:ea typeface="Times New Roman" panose="02020603050405020304" pitchFamily="18" charset="0"/>
                          <a:cs typeface="Times New Roman" panose="02020603050405020304" pitchFamily="18" charset="0"/>
                        </a:rPr>
                        <a:t>Cijfers per 30 dagen interval</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nl-NL" sz="800" b="1">
                          <a:effectLst/>
                          <a:latin typeface="Calibri" panose="020F0502020204030204" pitchFamily="34" charset="0"/>
                          <a:ea typeface="Times New Roman" panose="02020603050405020304" pitchFamily="18" charset="0"/>
                          <a:cs typeface="Times New Roman" panose="02020603050405020304" pitchFamily="18" charset="0"/>
                        </a:rPr>
                        <a:t>Mrt-Apr</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b="1">
                          <a:effectLst/>
                          <a:latin typeface="Calibri" panose="020F0502020204030204" pitchFamily="34" charset="0"/>
                          <a:ea typeface="Times New Roman" panose="02020603050405020304" pitchFamily="18" charset="0"/>
                          <a:cs typeface="Times New Roman" panose="02020603050405020304" pitchFamily="18" charset="0"/>
                        </a:rPr>
                        <a:t>Apr-Mei</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b="1">
                          <a:effectLst/>
                          <a:latin typeface="Calibri" panose="020F0502020204030204" pitchFamily="34" charset="0"/>
                          <a:ea typeface="Times New Roman" panose="02020603050405020304" pitchFamily="18" charset="0"/>
                          <a:cs typeface="Times New Roman" panose="02020603050405020304" pitchFamily="18" charset="0"/>
                        </a:rPr>
                        <a:t>Mei-Juni</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b="1">
                          <a:effectLst/>
                          <a:latin typeface="Calibri" panose="020F0502020204030204" pitchFamily="34" charset="0"/>
                          <a:ea typeface="Times New Roman" panose="02020603050405020304" pitchFamily="18" charset="0"/>
                          <a:cs typeface="Times New Roman" panose="02020603050405020304" pitchFamily="18" charset="0"/>
                        </a:rPr>
                        <a:t>Juni-Juli</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b="1">
                          <a:effectLst/>
                          <a:latin typeface="Calibri" panose="020F0502020204030204" pitchFamily="34" charset="0"/>
                          <a:ea typeface="Times New Roman" panose="02020603050405020304" pitchFamily="18" charset="0"/>
                          <a:cs typeface="Times New Roman" panose="02020603050405020304" pitchFamily="18" charset="0"/>
                        </a:rPr>
                        <a:t>Juli-Augustus</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525895762"/>
                  </a:ext>
                </a:extLst>
              </a:tr>
              <a:tr h="173409">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Totaal bezoek</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nl-NL" sz="8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5029</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4217</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4075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7498</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4819</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988963449"/>
                  </a:ext>
                </a:extLst>
              </a:tr>
              <a:tr h="173409">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Mobiel vs. Desktop</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Mob: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2450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Desk: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2500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Mob: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1875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Desk: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2250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Mob: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1984</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Desk: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2018</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Mob: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4592</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Desk: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2691</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Mob: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2852</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Desk: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1772</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7645771"/>
                  </a:ext>
                </a:extLst>
              </a:tr>
              <a:tr h="520227">
                <a:tc rowSpan="3">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Top 3 verhalen NL</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Aandacht voor eenzame jongeren in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641 (!)</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dirty="0">
                          <a:effectLst/>
                          <a:latin typeface="Calibri" panose="020F0502020204030204" pitchFamily="34" charset="0"/>
                          <a:ea typeface="Times New Roman" panose="02020603050405020304" pitchFamily="18" charset="0"/>
                          <a:cs typeface="Times New Roman" panose="02020603050405020304" pitchFamily="18" charset="0"/>
                        </a:rPr>
                        <a:t>We/</a:t>
                      </a:r>
                      <a:r>
                        <a:rPr lang="nl-NL" sz="800" dirty="0" err="1">
                          <a:effectLst/>
                          <a:latin typeface="Calibri" panose="020F0502020204030204" pitchFamily="34" charset="0"/>
                          <a:ea typeface="Times New Roman" panose="02020603050405020304" pitchFamily="18" charset="0"/>
                          <a:cs typeface="Times New Roman" panose="02020603050405020304" pitchFamily="18" charset="0"/>
                        </a:rPr>
                        <a:t>Visit</a:t>
                      </a:r>
                      <a:r>
                        <a:rPr lang="nl-NL" sz="8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436</a:t>
                      </a:r>
                      <a:r>
                        <a:rPr lang="nl-NL" sz="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Maakt wandelen en fietsen je gelukkig en gezond?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219</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Huidige ventilatierichtlijnen niet voldoende in strijd tegen corona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4173</a:t>
                      </a:r>
                      <a:r>
                        <a:rPr lang="nl-NL" sz="8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Huidige ventilatierichtlijnen niet voldoende in strijd tegen corona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2858</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30677793"/>
                  </a:ext>
                </a:extLst>
              </a:tr>
              <a:tr h="346819">
                <a:tc v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Een beetje wiskunde voor het bestrijden van epidemieën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308</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Een samenleving na corona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312</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Koelen met magneten voor een groenere wereld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176</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Zee-ijs geen vat op windturbine dankzij Delfts model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261</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Leven en laten leven: ontwerpen met biomaterialen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135</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962341195"/>
                  </a:ext>
                </a:extLst>
              </a:tr>
              <a:tr h="364959">
                <a:tc v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Hoe geen energie verspillen aan 5G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288</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Burgers betrekken bij duivelse beleidsdilemma’s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305</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Het masker ontmaskert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172</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Urban Ecology: natuur in de stad steeds belangrijker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184</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Zo veel meer dan 3D visualisatie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96</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192308538"/>
                  </a:ext>
                </a:extLst>
              </a:tr>
              <a:tr h="520227">
                <a:tc rowSpan="3">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Top 3 verhalen Eng</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Recycling mouth masks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1227+428 (!) VIDEO</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We/Visit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666</a:t>
                      </a:r>
                      <a:r>
                        <a:rPr lang="nl-NL"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Magnetic cooling for a cleaner world (</a:t>
                      </a:r>
                      <a:r>
                        <a:rPr lang="en-US"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1160</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r>
                        <a:rPr lang="en-US"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Alive and Kicking: designing with living materials (</a:t>
                      </a:r>
                      <a:r>
                        <a:rPr lang="en-US"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544</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Present ventilation guidelines insufficient in the fight against the coronavirus (</a:t>
                      </a:r>
                      <a:r>
                        <a:rPr lang="en-US"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337</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868934036"/>
                  </a:ext>
                </a:extLst>
              </a:tr>
              <a:tr h="520227">
                <a:tc v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A revolution in modelling travel behaviour (</a:t>
                      </a:r>
                      <a:r>
                        <a:rPr lang="en-US"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254</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A post-corona society (</a:t>
                      </a:r>
                      <a:r>
                        <a:rPr lang="en-US"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247</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Evacuating virtual buildings (</a:t>
                      </a:r>
                      <a:r>
                        <a:rPr lang="en-US"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373</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Urban Ecology: the increasing importance of nature in the city (</a:t>
                      </a:r>
                      <a:r>
                        <a:rPr lang="en-US"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419</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New, biology inspired robot brain (</a:t>
                      </a:r>
                      <a:r>
                        <a:rPr lang="en-US"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215</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647402955"/>
                  </a:ext>
                </a:extLst>
              </a:tr>
              <a:tr h="520227">
                <a:tc v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A post-corona society (</a:t>
                      </a:r>
                      <a:r>
                        <a:rPr lang="en-US"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217</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A fresh perspective on potato growth (</a:t>
                      </a:r>
                      <a:r>
                        <a:rPr lang="en-US"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232</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Student volunteers offer help in times of corona (</a:t>
                      </a:r>
                      <a:r>
                        <a:rPr lang="en-US"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251</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Present ventilation guidelines insufficient in the fight against the coronavirus (</a:t>
                      </a:r>
                      <a:r>
                        <a:rPr lang="en-US"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364</a:t>
                      </a:r>
                      <a:r>
                        <a:rPr lang="en-US" sz="800">
                          <a:effectLst/>
                          <a:latin typeface="Calibri" panose="020F0502020204030204" pitchFamily="34" charset="0"/>
                          <a:ea typeface="Times New Roman" panose="02020603050405020304" pitchFamily="18" charset="0"/>
                          <a:cs typeface="Times New Roman" panose="02020603050405020304" pitchFamily="18" charset="0"/>
                        </a:rPr>
                        <a: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US" sz="800">
                          <a:effectLst/>
                          <a:latin typeface="Calibri" panose="020F0502020204030204" pitchFamily="34" charset="0"/>
                          <a:ea typeface="Times New Roman" panose="02020603050405020304" pitchFamily="18" charset="0"/>
                          <a:cs typeface="Times New Roman" panose="02020603050405020304" pitchFamily="18" charset="0"/>
                        </a:rPr>
                        <a:t>Understanding Noise – from quantum fluctuations to climate models </a:t>
                      </a:r>
                      <a:r>
                        <a:rPr lang="en-US"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(197)</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923360940"/>
                  </a:ext>
                </a:extLst>
              </a:tr>
              <a:tr h="173409">
                <a:tc row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Herkomst IP adres traffic</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NL: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72,7%</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NL: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75%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NL: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72,5%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NL: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77,8%</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NL: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74,3%</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35950462"/>
                  </a:ext>
                </a:extLst>
              </a:tr>
              <a:tr h="173409">
                <a:tc v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Non-NL: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27,3%</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Non-NL: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Non-NL: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27,5%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Non-NL: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22,2%</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Non-NL: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25,7%</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612667308"/>
                  </a:ext>
                </a:extLst>
              </a:tr>
              <a:tr h="173409">
                <a:tc rowSpan="3">
                  <a:txBody>
                    <a:bodyPr/>
                    <a:lstStyle/>
                    <a:p>
                      <a:pPr>
                        <a:spcAft>
                          <a:spcPts val="0"/>
                        </a:spcAft>
                      </a:pPr>
                      <a:r>
                        <a:rPr lang="nl-NL" sz="800" dirty="0">
                          <a:effectLst/>
                          <a:latin typeface="Calibri" panose="020F0502020204030204" pitchFamily="34" charset="0"/>
                          <a:ea typeface="Times New Roman" panose="02020603050405020304" pitchFamily="18" charset="0"/>
                          <a:cs typeface="Times New Roman" panose="02020603050405020304" pitchFamily="18" charset="0"/>
                        </a:rPr>
                        <a:t>Lead-in traffic</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Direct: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1600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Direct: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1450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Direct: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1400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Direct: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3400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Direct: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1450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764756129"/>
                  </a:ext>
                </a:extLst>
              </a:tr>
              <a:tr h="173409">
                <a:tc v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Socials: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1175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Socials: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750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Socials: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1000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Socials: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2450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Socials: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1500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503449617"/>
                  </a:ext>
                </a:extLst>
              </a:tr>
              <a:tr h="346819">
                <a:tc v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Search engine: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550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Search engine: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525 (blijft toch hoog)</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Search engine: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425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Search engine: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Search Engine: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650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227673597"/>
                  </a:ext>
                </a:extLst>
              </a:tr>
              <a:tr h="173409">
                <a:tc rowSpan="3">
                  <a:txBody>
                    <a:bodyPr/>
                    <a:lstStyle/>
                    <a:p>
                      <a:pPr>
                        <a:spcAft>
                          <a:spcPts val="0"/>
                        </a:spcAft>
                      </a:pPr>
                      <a:r>
                        <a:rPr lang="nl-NL" sz="800" dirty="0">
                          <a:effectLst/>
                          <a:latin typeface="Calibri" panose="020F0502020204030204" pitchFamily="34" charset="0"/>
                          <a:ea typeface="Times New Roman" panose="02020603050405020304" pitchFamily="18" charset="0"/>
                          <a:cs typeface="Times New Roman" panose="02020603050405020304" pitchFamily="18" charset="0"/>
                        </a:rPr>
                        <a:t>Herkomst traffic </a:t>
                      </a:r>
                      <a:r>
                        <a:rPr lang="nl-NL" sz="800" dirty="0" err="1">
                          <a:effectLst/>
                          <a:latin typeface="Calibri" panose="020F0502020204030204" pitchFamily="34" charset="0"/>
                          <a:ea typeface="Times New Roman" panose="02020603050405020304" pitchFamily="18" charset="0"/>
                          <a:cs typeface="Times New Roman" panose="02020603050405020304" pitchFamily="18" charset="0"/>
                        </a:rPr>
                        <a:t>socials</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LinkedIn: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560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Linkedin: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355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LinkedIn: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495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LinkedIn: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1275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LinkedIn: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425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566045699"/>
                  </a:ext>
                </a:extLst>
              </a:tr>
              <a:tr h="173409">
                <a:tc v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Facebook: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450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Facebook: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285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Facebook: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445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Facebook: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625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Facebook: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1000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112614142"/>
                  </a:ext>
                </a:extLst>
              </a:tr>
              <a:tr h="173409">
                <a:tc v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Twitter: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Twitter: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Twitter: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110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Twitter: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550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Twitter: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749715918"/>
                  </a:ext>
                </a:extLst>
              </a:tr>
              <a:tr h="173409">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Time on page</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Unknown (1 pageview):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2600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Unknown: (1 pageview):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2175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Unknown (1 pageview):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2300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Unknown (1 pageview): </a:t>
                      </a: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5300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Unknown (1 pageview): </a:t>
                      </a: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3150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728017650"/>
                  </a:ext>
                </a:extLst>
              </a:tr>
              <a:tr h="173409">
                <a:tc>
                  <a:txBody>
                    <a:bodyPr/>
                    <a:lstStyle/>
                    <a:p>
                      <a:pPr>
                        <a:spcAft>
                          <a:spcPts val="0"/>
                        </a:spcAft>
                      </a:pPr>
                      <a:r>
                        <a:rPr lang="nl-NL" sz="800">
                          <a:effectLst/>
                          <a:latin typeface="Calibri" panose="020F0502020204030204" pitchFamily="34" charset="0"/>
                          <a:ea typeface="Times New Roman" panose="02020603050405020304" pitchFamily="18" charset="0"/>
                          <a:cs typeface="Times New Roman" panose="02020603050405020304" pitchFamily="18" charset="0"/>
                        </a:rPr>
                        <a:t>Doorkliks naar 2</a:t>
                      </a:r>
                      <a:r>
                        <a:rPr lang="nl-NL" sz="800" baseline="30000">
                          <a:effectLst/>
                          <a:latin typeface="Calibri" panose="020F0502020204030204" pitchFamily="34" charset="0"/>
                          <a:ea typeface="Times New Roman" panose="02020603050405020304" pitchFamily="18" charset="0"/>
                          <a:cs typeface="Times New Roman" panose="02020603050405020304" pitchFamily="18" charset="0"/>
                        </a:rPr>
                        <a:t>e</a:t>
                      </a:r>
                      <a:r>
                        <a:rPr lang="nl-NL" sz="800">
                          <a:effectLst/>
                          <a:latin typeface="Calibri" panose="020F0502020204030204" pitchFamily="34" charset="0"/>
                          <a:ea typeface="Times New Roman" panose="02020603050405020304" pitchFamily="18" charset="0"/>
                          <a:cs typeface="Times New Roman" panose="02020603050405020304" pitchFamily="18" charset="0"/>
                        </a:rPr>
                        <a:t> pagina</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120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95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2979" marR="529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90</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125</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nl-NL" sz="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90</a:t>
                      </a: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164102206"/>
                  </a:ext>
                </a:extLst>
              </a:tr>
            </a:tbl>
          </a:graphicData>
        </a:graphic>
      </p:graphicFrame>
      <p:sp>
        <p:nvSpPr>
          <p:cNvPr id="9" name="Rectangle 2"/>
          <p:cNvSpPr>
            <a:spLocks noChangeArrowheads="1"/>
          </p:cNvSpPr>
          <p:nvPr/>
        </p:nvSpPr>
        <p:spPr bwMode="auto">
          <a:xfrm>
            <a:off x="-683749" y="1990223"/>
            <a:ext cx="1572104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endParaRPr lang="en-GB" sz="2400"/>
          </a:p>
        </p:txBody>
      </p:sp>
    </p:spTree>
    <p:extLst>
      <p:ext uri="{BB962C8B-B14F-4D97-AF65-F5344CB8AC3E}">
        <p14:creationId xmlns:p14="http://schemas.microsoft.com/office/powerpoint/2010/main" val="3726193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8" name="Titel 1">
            <a:extLst>
              <a:ext uri="{FF2B5EF4-FFF2-40B4-BE49-F238E27FC236}">
                <a16:creationId xmlns:a16="http://schemas.microsoft.com/office/drawing/2014/main" id="{05BF9274-5FBD-4D4F-8D91-9597427D8237}"/>
              </a:ext>
            </a:extLst>
          </p:cNvPr>
          <p:cNvSpPr txBox="1">
            <a:spLocks/>
          </p:cNvSpPr>
          <p:nvPr/>
        </p:nvSpPr>
        <p:spPr>
          <a:xfrm>
            <a:off x="1529411" y="2330308"/>
            <a:ext cx="9144000" cy="13447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6000" b="0" i="0" u="none" strike="noStrike" kern="1200" cap="none" spc="0" normalizeH="0" baseline="0" noProof="0" dirty="0">
                <a:ln>
                  <a:noFill/>
                </a:ln>
                <a:solidFill>
                  <a:srgbClr val="870000"/>
                </a:solidFill>
                <a:effectLst/>
                <a:uLnTx/>
                <a:uFillTx/>
                <a:latin typeface="Garamond" panose="02020404030301010803" pitchFamily="18" charset="0"/>
                <a:ea typeface="+mj-ea"/>
                <a:cs typeface="+mj-cs"/>
              </a:rPr>
              <a:t>DAY 1</a:t>
            </a:r>
          </a:p>
        </p:txBody>
      </p:sp>
      <p:pic>
        <p:nvPicPr>
          <p:cNvPr id="19" name="Picture 2" descr="why-is-twitter-s-logo-named-after-larry-bird--b8d70319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3883" y="3933176"/>
            <a:ext cx="2028381" cy="10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0" name="Rechthoek 19"/>
          <p:cNvSpPr/>
          <p:nvPr/>
        </p:nvSpPr>
        <p:spPr>
          <a:xfrm>
            <a:off x="4979049" y="5065112"/>
            <a:ext cx="2028381"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400" cap="small" spc="0" normalizeH="0" baseline="0" noProof="0" dirty="0" smtClean="0">
                <a:ln>
                  <a:noFill/>
                </a:ln>
                <a:solidFill>
                  <a:srgbClr val="000000"/>
                </a:solidFill>
                <a:effectLst/>
                <a:uLnTx/>
                <a:uFillTx/>
                <a:latin typeface="Garamond" panose="02020404030301010803" pitchFamily="18" charset="0"/>
                <a:ea typeface="+mn-ea"/>
                <a:cs typeface="+mn-cs"/>
              </a:rPr>
              <a:t>#</a:t>
            </a:r>
            <a:r>
              <a:rPr lang="nl-NL" b="1" kern="1400" cap="small" dirty="0" smtClean="0">
                <a:solidFill>
                  <a:srgbClr val="000000"/>
                </a:solidFill>
                <a:latin typeface="Garamond" panose="02020404030301010803" pitchFamily="18" charset="0"/>
              </a:rPr>
              <a:t>SciCom</a:t>
            </a:r>
            <a:r>
              <a:rPr kumimoji="0" lang="nl-NL" sz="1800" b="1" i="0" u="none" strike="noStrike" kern="1400" cap="small" spc="0" normalizeH="0" baseline="0" noProof="0" dirty="0" smtClean="0">
                <a:ln>
                  <a:noFill/>
                </a:ln>
                <a:solidFill>
                  <a:srgbClr val="000000"/>
                </a:solidFill>
                <a:effectLst/>
                <a:uLnTx/>
                <a:uFillTx/>
                <a:latin typeface="Garamond" panose="02020404030301010803" pitchFamily="18" charset="0"/>
                <a:ea typeface="+mn-ea"/>
                <a:cs typeface="+mn-cs"/>
              </a:rPr>
              <a:t>20</a:t>
            </a:r>
            <a:endParaRPr kumimoji="0" lang="nl-NL" sz="1800" b="1" i="0" u="none" strike="noStrike" kern="1400" cap="small" spc="0" normalizeH="0" baseline="0" noProof="0" dirty="0">
              <a:ln>
                <a:noFill/>
              </a:ln>
              <a:solidFill>
                <a:srgbClr val="000000"/>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400" cap="small" spc="0" normalizeH="0" baseline="0" noProof="0" dirty="0">
                <a:ln>
                  <a:noFill/>
                </a:ln>
                <a:solidFill>
                  <a:srgbClr val="000000"/>
                </a:solidFill>
                <a:effectLst/>
                <a:uLnTx/>
                <a:uFillTx/>
                <a:latin typeface="Garamond" panose="02020404030301010803" pitchFamily="18" charset="0"/>
                <a:ea typeface="+mn-ea"/>
                <a:cs typeface="+mn-cs"/>
              </a:rPr>
              <a:t>@</a:t>
            </a:r>
            <a:r>
              <a:rPr kumimoji="0" lang="nl-NL" sz="1800" b="1" i="0" u="none" strike="noStrike" kern="1400" cap="small" spc="0" normalizeH="0" baseline="0" noProof="0" dirty="0" err="1">
                <a:ln>
                  <a:noFill/>
                </a:ln>
                <a:solidFill>
                  <a:srgbClr val="000000"/>
                </a:solidFill>
                <a:effectLst/>
                <a:uLnTx/>
                <a:uFillTx/>
                <a:latin typeface="Garamond" panose="02020404030301010803" pitchFamily="18" charset="0"/>
                <a:ea typeface="+mn-ea"/>
                <a:cs typeface="+mn-cs"/>
              </a:rPr>
              <a:t>AesisNet</a:t>
            </a:r>
            <a:endParaRPr kumimoji="0" lang="nl-NL" sz="1800" b="0" i="0" u="none" strike="noStrike" kern="14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4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1635400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600" dirty="0" smtClean="0">
                <a:latin typeface="Garamond" panose="02020404030301010803" pitchFamily="18" charset="0"/>
              </a:rPr>
              <a:t/>
            </a:r>
            <a:br>
              <a:rPr lang="nl-NL" sz="3600" dirty="0" smtClean="0">
                <a:latin typeface="Garamond" panose="02020404030301010803" pitchFamily="18" charset="0"/>
              </a:rPr>
            </a:br>
            <a:r>
              <a:rPr lang="nl-NL" sz="6500" b="1" dirty="0" smtClean="0">
                <a:solidFill>
                  <a:srgbClr val="820000"/>
                </a:solidFill>
                <a:latin typeface="Garamond" panose="02020404030301010803" pitchFamily="18" charset="0"/>
              </a:rPr>
              <a:t>Break</a:t>
            </a:r>
          </a:p>
          <a:p>
            <a:pPr algn="ctr">
              <a:lnSpc>
                <a:spcPct val="134000"/>
              </a:lnSpc>
              <a:spcAft>
                <a:spcPts val="600"/>
              </a:spcAft>
            </a:pPr>
            <a:r>
              <a:rPr lang="nl-NL" sz="4000" i="1" dirty="0" smtClean="0">
                <a:latin typeface="Garamond" panose="02020404030301010803" pitchFamily="18" charset="0"/>
              </a:rPr>
              <a:t>We will be back at </a:t>
            </a:r>
            <a:r>
              <a:rPr lang="nl-NL" sz="4000" b="1" i="1" dirty="0" smtClean="0">
                <a:latin typeface="Garamond" panose="02020404030301010803" pitchFamily="18" charset="0"/>
              </a:rPr>
              <a:t>10.00 (GMT+2)</a:t>
            </a:r>
            <a:r>
              <a:rPr lang="nl-NL" sz="3600" dirty="0" smtClean="0">
                <a:latin typeface="Garamond" panose="02020404030301010803" pitchFamily="18" charset="0"/>
              </a:rPr>
              <a:t/>
            </a:r>
            <a:br>
              <a:rPr lang="nl-NL" sz="3600" dirty="0" smtClean="0">
                <a:latin typeface="Garamond" panose="02020404030301010803" pitchFamily="18" charset="0"/>
              </a:rPr>
            </a:br>
            <a:endParaRPr lang="nl-NL" sz="3600" dirty="0">
              <a:latin typeface="Garamond" panose="02020404030301010803" pitchFamily="18" charset="0"/>
            </a:endParaRPr>
          </a:p>
        </p:txBody>
      </p:sp>
      <p:sp>
        <p:nvSpPr>
          <p:cNvPr id="12" name="Tekstvak 11"/>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
        <p:nvSpPr>
          <p:cNvPr id="11" name="Tekstvak 10"/>
          <p:cNvSpPr txBox="1"/>
          <p:nvPr/>
        </p:nvSpPr>
        <p:spPr>
          <a:xfrm>
            <a:off x="10212251" y="6291235"/>
            <a:ext cx="1979749" cy="523220"/>
          </a:xfrm>
          <a:prstGeom prst="rect">
            <a:avLst/>
          </a:prstGeom>
          <a:noFill/>
        </p:spPr>
        <p:txBody>
          <a:bodyPr wrap="square" rtlCol="0">
            <a:spAutoFit/>
          </a:bodyPr>
          <a:lstStyle/>
          <a:p>
            <a:pPr algn="r"/>
            <a:r>
              <a:rPr lang="nl-NL" sz="2800" b="1" dirty="0" smtClean="0">
                <a:latin typeface="Garamond" panose="02020404030301010803" pitchFamily="18" charset="0"/>
              </a:rPr>
              <a:t>#SciCom20</a:t>
            </a:r>
            <a:endParaRPr lang="nl-NL" sz="2800" b="1" dirty="0">
              <a:latin typeface="Garamond" panose="02020404030301010803" pitchFamily="18" charset="0"/>
            </a:endParaRPr>
          </a:p>
        </p:txBody>
      </p:sp>
    </p:spTree>
    <p:extLst>
      <p:ext uri="{BB962C8B-B14F-4D97-AF65-F5344CB8AC3E}">
        <p14:creationId xmlns:p14="http://schemas.microsoft.com/office/powerpoint/2010/main" val="2374737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Rechte verbindingslijn met pijl 16"/>
          <p:cNvCxnSpPr/>
          <p:nvPr/>
        </p:nvCxnSpPr>
        <p:spPr>
          <a:xfrm flipV="1">
            <a:off x="3614058" y="1180012"/>
            <a:ext cx="4963886" cy="12906"/>
          </a:xfrm>
          <a:prstGeom prst="straightConnector1">
            <a:avLst/>
          </a:prstGeom>
          <a:ln w="76200">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Stroomdiagram: Uitstel 3"/>
          <p:cNvSpPr/>
          <p:nvPr/>
        </p:nvSpPr>
        <p:spPr>
          <a:xfrm>
            <a:off x="0" y="0"/>
            <a:ext cx="4145280" cy="6858000"/>
          </a:xfrm>
          <a:prstGeom prst="flowChartDelay">
            <a:avLst/>
          </a:prstGeom>
          <a:gradFill flip="none" rotWithShape="1">
            <a:gsLst>
              <a:gs pos="0">
                <a:srgbClr val="820000">
                  <a:shade val="30000"/>
                  <a:satMod val="115000"/>
                </a:srgbClr>
              </a:gs>
              <a:gs pos="50000">
                <a:srgbClr val="820000">
                  <a:shade val="67500"/>
                  <a:satMod val="115000"/>
                </a:srgbClr>
              </a:gs>
              <a:gs pos="100000">
                <a:srgbClr val="82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roomdiagram: Uitstel 4"/>
          <p:cNvSpPr/>
          <p:nvPr/>
        </p:nvSpPr>
        <p:spPr>
          <a:xfrm flipH="1">
            <a:off x="8046720" y="0"/>
            <a:ext cx="4145280" cy="6858000"/>
          </a:xfrm>
          <a:prstGeom prst="flowChartDelay">
            <a:avLst/>
          </a:prstGeom>
          <a:gradFill flip="none" rotWithShape="1">
            <a:gsLst>
              <a:gs pos="0">
                <a:srgbClr val="820000">
                  <a:shade val="30000"/>
                  <a:satMod val="115000"/>
                </a:srgbClr>
              </a:gs>
              <a:gs pos="50000">
                <a:srgbClr val="820000">
                  <a:shade val="67500"/>
                  <a:satMod val="115000"/>
                </a:srgbClr>
              </a:gs>
              <a:gs pos="100000">
                <a:srgbClr val="82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p:cNvSpPr txBox="1"/>
          <p:nvPr/>
        </p:nvSpPr>
        <p:spPr>
          <a:xfrm rot="16200000">
            <a:off x="-975367" y="3105834"/>
            <a:ext cx="26125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sng"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Science</a:t>
            </a:r>
            <a:endParaRPr kumimoji="0" lang="nl-NL" sz="1800" b="1" i="0" u="sng"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7" name="Tekstvak 6"/>
          <p:cNvSpPr txBox="1"/>
          <p:nvPr/>
        </p:nvSpPr>
        <p:spPr>
          <a:xfrm rot="5400000">
            <a:off x="10550449" y="3105833"/>
            <a:ext cx="26125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sng"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Society</a:t>
            </a:r>
            <a:endParaRPr kumimoji="0" lang="nl-NL" sz="1800" b="1" i="0" u="sng"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8" name="Tekstvak 7"/>
          <p:cNvSpPr txBox="1"/>
          <p:nvPr/>
        </p:nvSpPr>
        <p:spPr>
          <a:xfrm>
            <a:off x="923975" y="1959344"/>
            <a:ext cx="3035602" cy="2523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Universities</a:t>
            </a:r>
            <a:endParaRPr kumimoji="0" lang="nl-NL" sz="36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smtClean="0">
                <a:ln>
                  <a:noFill/>
                </a:ln>
                <a:solidFill>
                  <a:prstClr val="white"/>
                </a:solidFill>
                <a:effectLst/>
                <a:uLnTx/>
                <a:uFillTx/>
                <a:latin typeface="Californian FB" panose="0207040306080B030204" pitchFamily="18" charset="0"/>
                <a:ea typeface="+mn-ea"/>
                <a:cs typeface="+mn-cs"/>
              </a:rPr>
              <a:t>(and other Research institutions)</a:t>
            </a:r>
            <a:endParaRPr kumimoji="0" lang="nl-NL" sz="36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9" name="Tekstvak 8"/>
          <p:cNvSpPr txBox="1"/>
          <p:nvPr/>
        </p:nvSpPr>
        <p:spPr>
          <a:xfrm>
            <a:off x="8728170" y="842627"/>
            <a:ext cx="2769324"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Industry</a:t>
            </a:r>
            <a:endParaRPr kumimoji="0" lang="nl-NL" sz="36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Government</a:t>
            </a:r>
            <a:endParaRPr kumimoji="0" lang="nl-NL" sz="36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40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Citizens</a:t>
            </a:r>
            <a:endParaRPr kumimoji="0" lang="nl-NL" sz="36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cxnSp>
        <p:nvCxnSpPr>
          <p:cNvPr id="23" name="Rechte verbindingslijn met pijl 22"/>
          <p:cNvCxnSpPr>
            <a:stCxn id="4" idx="3"/>
          </p:cNvCxnSpPr>
          <p:nvPr/>
        </p:nvCxnSpPr>
        <p:spPr>
          <a:xfrm flipV="1">
            <a:off x="4145280" y="3428998"/>
            <a:ext cx="3901440" cy="2"/>
          </a:xfrm>
          <a:prstGeom prst="straightConnector1">
            <a:avLst/>
          </a:prstGeom>
          <a:ln w="76200">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flipV="1">
            <a:off x="3614058" y="5673630"/>
            <a:ext cx="4963886" cy="2"/>
          </a:xfrm>
          <a:prstGeom prst="straightConnector1">
            <a:avLst/>
          </a:prstGeom>
          <a:ln w="76200">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kstvak 28"/>
          <p:cNvSpPr txBox="1"/>
          <p:nvPr/>
        </p:nvSpPr>
        <p:spPr>
          <a:xfrm>
            <a:off x="4774589" y="786355"/>
            <a:ext cx="2640738"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nl-NL" sz="1800" b="1" i="0" u="none" strike="noStrike" kern="1200" cap="none" spc="0" normalizeH="0" baseline="0" noProof="0" dirty="0" smtClean="0">
                <a:ln>
                  <a:noFill/>
                </a:ln>
                <a:solidFill>
                  <a:prstClr val="black">
                    <a:lumMod val="95000"/>
                    <a:lumOff val="5000"/>
                  </a:prstClr>
                </a:solidFill>
                <a:effectLst/>
                <a:uLnTx/>
                <a:uFillTx/>
                <a:latin typeface="Californian FB" panose="0207040306080B030204" pitchFamily="18" charset="0"/>
                <a:ea typeface="+mn-ea"/>
                <a:cs typeface="+mn-cs"/>
              </a:rPr>
              <a:t>Business </a:t>
            </a:r>
            <a:r>
              <a:rPr kumimoji="0" lang="nl-NL" sz="1800" b="1" i="0" u="none" strike="noStrike" kern="1200" cap="none" spc="0" normalizeH="0" baseline="0" noProof="0" dirty="0" err="1" smtClean="0">
                <a:ln>
                  <a:noFill/>
                </a:ln>
                <a:solidFill>
                  <a:prstClr val="black">
                    <a:lumMod val="95000"/>
                    <a:lumOff val="5000"/>
                  </a:prstClr>
                </a:solidFill>
                <a:effectLst/>
                <a:uLnTx/>
                <a:uFillTx/>
                <a:latin typeface="Californian FB" panose="0207040306080B030204" pitchFamily="18" charset="0"/>
                <a:ea typeface="+mn-ea"/>
                <a:cs typeface="+mn-cs"/>
              </a:rPr>
              <a:t>creation</a:t>
            </a:r>
            <a:endParaRPr kumimoji="0" lang="nl-NL" sz="1800" b="1" i="0" u="none" strike="noStrike" kern="1200" cap="none" spc="0" normalizeH="0" baseline="0" noProof="0" dirty="0" smtClean="0">
              <a:ln>
                <a:noFill/>
              </a:ln>
              <a:solidFill>
                <a:prstClr val="black">
                  <a:lumMod val="95000"/>
                  <a:lumOff val="5000"/>
                </a:prstClr>
              </a:solidFill>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lang="nl-NL" b="1" dirty="0" smtClean="0">
                <a:solidFill>
                  <a:prstClr val="black">
                    <a:lumMod val="95000"/>
                    <a:lumOff val="5000"/>
                  </a:prstClr>
                </a:solidFill>
                <a:latin typeface="Californian FB" panose="0207040306080B030204" pitchFamily="18" charset="0"/>
              </a:rPr>
              <a:t>Business </a:t>
            </a:r>
            <a:r>
              <a:rPr kumimoji="0" lang="nl-NL" sz="1800" b="1" i="0" u="none" strike="noStrike" kern="1200" cap="none" spc="0" normalizeH="0" baseline="0" noProof="0" dirty="0" smtClean="0">
                <a:ln>
                  <a:noFill/>
                </a:ln>
                <a:solidFill>
                  <a:prstClr val="black">
                    <a:lumMod val="95000"/>
                    <a:lumOff val="5000"/>
                  </a:prstClr>
                </a:solidFill>
                <a:effectLst/>
                <a:uLnTx/>
                <a:uFillTx/>
                <a:latin typeface="Californian FB" panose="0207040306080B030204" pitchFamily="18" charset="0"/>
                <a:ea typeface="+mn-ea"/>
                <a:cs typeface="+mn-cs"/>
              </a:rPr>
              <a:t>development</a:t>
            </a:r>
            <a:endParaRPr kumimoji="0" lang="nl-NL" sz="1800" b="1" i="0" u="none" strike="noStrike" kern="1200" cap="none" spc="0" normalizeH="0" baseline="0" noProof="0" dirty="0">
              <a:ln>
                <a:noFill/>
              </a:ln>
              <a:solidFill>
                <a:prstClr val="black">
                  <a:lumMod val="95000"/>
                  <a:lumOff val="5000"/>
                </a:prstClr>
              </a:solidFill>
              <a:effectLst/>
              <a:uLnTx/>
              <a:uFillTx/>
              <a:latin typeface="Californian FB" panose="0207040306080B030204" pitchFamily="18" charset="0"/>
              <a:ea typeface="+mn-ea"/>
              <a:cs typeface="+mn-cs"/>
            </a:endParaRPr>
          </a:p>
        </p:txBody>
      </p:sp>
      <p:sp>
        <p:nvSpPr>
          <p:cNvPr id="30" name="Tekstvak 29"/>
          <p:cNvSpPr txBox="1"/>
          <p:nvPr/>
        </p:nvSpPr>
        <p:spPr>
          <a:xfrm>
            <a:off x="4674419" y="3022569"/>
            <a:ext cx="2841078"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nl-NL" sz="1800" b="1" i="0" u="none" strike="noStrike" kern="1200" cap="none" spc="0" normalizeH="0" baseline="0" noProof="0" dirty="0" smtClean="0">
                <a:ln>
                  <a:noFill/>
                </a:ln>
                <a:solidFill>
                  <a:prstClr val="black">
                    <a:lumMod val="95000"/>
                    <a:lumOff val="5000"/>
                  </a:prstClr>
                </a:solidFill>
                <a:effectLst/>
                <a:uLnTx/>
                <a:uFillTx/>
                <a:latin typeface="Californian FB" panose="0207040306080B030204" pitchFamily="18" charset="0"/>
                <a:ea typeface="+mn-ea"/>
                <a:cs typeface="+mn-cs"/>
              </a:rPr>
              <a:t>Data &amp; </a:t>
            </a:r>
            <a:r>
              <a:rPr kumimoji="0" lang="nl-NL" sz="1800" b="1" i="0" u="none" strike="noStrike" kern="1200" cap="none" spc="0" normalizeH="0" baseline="0" noProof="0" dirty="0" err="1" smtClean="0">
                <a:ln>
                  <a:noFill/>
                </a:ln>
                <a:solidFill>
                  <a:prstClr val="black">
                    <a:lumMod val="95000"/>
                    <a:lumOff val="5000"/>
                  </a:prstClr>
                </a:solidFill>
                <a:effectLst/>
                <a:uLnTx/>
                <a:uFillTx/>
                <a:latin typeface="Californian FB" panose="0207040306080B030204" pitchFamily="18" charset="0"/>
                <a:ea typeface="+mn-ea"/>
                <a:cs typeface="+mn-cs"/>
              </a:rPr>
              <a:t>Evidence</a:t>
            </a:r>
            <a:r>
              <a:rPr kumimoji="0" lang="nl-NL" sz="1800" b="1" i="0" u="none" strike="noStrike" kern="1200" cap="none" spc="0" normalizeH="0" baseline="0" noProof="0" dirty="0" smtClean="0">
                <a:ln>
                  <a:noFill/>
                </a:ln>
                <a:solidFill>
                  <a:prstClr val="black">
                    <a:lumMod val="95000"/>
                    <a:lumOff val="5000"/>
                  </a:prstClr>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err="1" smtClean="0">
                <a:ln>
                  <a:noFill/>
                </a:ln>
                <a:solidFill>
                  <a:prstClr val="black">
                    <a:lumMod val="95000"/>
                    <a:lumOff val="5000"/>
                  </a:prstClr>
                </a:solidFill>
                <a:effectLst/>
                <a:uLnTx/>
                <a:uFillTx/>
                <a:latin typeface="Californian FB" panose="0207040306080B030204" pitchFamily="18" charset="0"/>
                <a:ea typeface="+mn-ea"/>
                <a:cs typeface="+mn-cs"/>
              </a:rPr>
              <a:t>for</a:t>
            </a:r>
            <a:r>
              <a:rPr kumimoji="0" lang="nl-NL" sz="1800" b="1" i="0" u="none" strike="noStrike" kern="1200" cap="none" spc="0" normalizeH="0" baseline="0" noProof="0" dirty="0" smtClean="0">
                <a:ln>
                  <a:noFill/>
                </a:ln>
                <a:solidFill>
                  <a:prstClr val="black">
                    <a:lumMod val="95000"/>
                    <a:lumOff val="5000"/>
                  </a:prstClr>
                </a:solidFill>
                <a:effectLst/>
                <a:uLnTx/>
                <a:uFillTx/>
                <a:latin typeface="Californian FB" panose="0207040306080B030204" pitchFamily="18" charset="0"/>
                <a:ea typeface="+mn-ea"/>
                <a:cs typeface="+mn-cs"/>
              </a:rPr>
              <a:t> Policy</a:t>
            </a:r>
          </a:p>
          <a:p>
            <a:pPr marL="0" marR="0" lvl="0" indent="0" algn="ctr" defTabSz="914400" rtl="0" eaLnBrk="1" fontAlgn="auto" latinLnBrk="0" hangingPunct="1">
              <a:lnSpc>
                <a:spcPct val="100000"/>
              </a:lnSpc>
              <a:spcBef>
                <a:spcPts val="0"/>
              </a:spcBef>
              <a:spcAft>
                <a:spcPts val="1200"/>
              </a:spcAft>
              <a:buClrTx/>
              <a:buSzTx/>
              <a:buFontTx/>
              <a:buNone/>
              <a:tabLst/>
              <a:defRPr/>
            </a:pPr>
            <a:r>
              <a:rPr lang="nl-NL" b="1" dirty="0" err="1" smtClean="0">
                <a:solidFill>
                  <a:prstClr val="black">
                    <a:lumMod val="95000"/>
                    <a:lumOff val="5000"/>
                  </a:prstClr>
                </a:solidFill>
                <a:latin typeface="Californian FB" panose="0207040306080B030204" pitchFamily="18" charset="0"/>
              </a:rPr>
              <a:t>Science</a:t>
            </a:r>
            <a:r>
              <a:rPr lang="nl-NL" b="1" dirty="0" smtClean="0">
                <a:solidFill>
                  <a:prstClr val="black">
                    <a:lumMod val="95000"/>
                    <a:lumOff val="5000"/>
                  </a:prstClr>
                </a:solidFill>
                <a:latin typeface="Californian FB" panose="0207040306080B030204" pitchFamily="18" charset="0"/>
              </a:rPr>
              <a:t> Policy</a:t>
            </a:r>
            <a:endParaRPr kumimoji="0" lang="nl-NL" sz="1800" b="1" i="0" u="none" strike="noStrike" kern="1200" cap="none" spc="0" normalizeH="0" baseline="0" noProof="0" dirty="0">
              <a:ln>
                <a:noFill/>
              </a:ln>
              <a:solidFill>
                <a:prstClr val="black">
                  <a:lumMod val="95000"/>
                  <a:lumOff val="5000"/>
                </a:prstClr>
              </a:solidFill>
              <a:effectLst/>
              <a:uLnTx/>
              <a:uFillTx/>
              <a:latin typeface="Californian FB" panose="0207040306080B030204" pitchFamily="18" charset="0"/>
              <a:ea typeface="+mn-ea"/>
              <a:cs typeface="+mn-cs"/>
            </a:endParaRPr>
          </a:p>
        </p:txBody>
      </p:sp>
      <p:sp>
        <p:nvSpPr>
          <p:cNvPr id="31" name="Tekstvak 30"/>
          <p:cNvSpPr txBox="1"/>
          <p:nvPr/>
        </p:nvSpPr>
        <p:spPr>
          <a:xfrm>
            <a:off x="4676503" y="5303442"/>
            <a:ext cx="2838994"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nl-NL" b="1" dirty="0" smtClean="0">
                <a:solidFill>
                  <a:prstClr val="black">
                    <a:lumMod val="95000"/>
                    <a:lumOff val="5000"/>
                  </a:prstClr>
                </a:solidFill>
                <a:latin typeface="Californian FB" panose="0207040306080B030204" pitchFamily="18" charset="0"/>
              </a:rPr>
              <a:t>Knowledge </a:t>
            </a:r>
            <a:r>
              <a:rPr lang="nl-NL" b="1" dirty="0" err="1" smtClean="0">
                <a:solidFill>
                  <a:prstClr val="black">
                    <a:lumMod val="95000"/>
                    <a:lumOff val="5000"/>
                  </a:prstClr>
                </a:solidFill>
                <a:latin typeface="Californian FB" panose="0207040306080B030204" pitchFamily="18" charset="0"/>
              </a:rPr>
              <a:t>dissemination</a:t>
            </a:r>
            <a:endParaRPr lang="nl-NL" b="1" dirty="0" smtClean="0">
              <a:solidFill>
                <a:prstClr val="black">
                  <a:lumMod val="95000"/>
                  <a:lumOff val="5000"/>
                </a:prstClr>
              </a:solidFill>
              <a:latin typeface="Californian FB" panose="0207040306080B0302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nl-NL" sz="1800" b="1" i="0" u="none" strike="noStrike" kern="1200" cap="none" spc="0" normalizeH="0" baseline="0" noProof="0" dirty="0" err="1" smtClean="0">
                <a:ln>
                  <a:noFill/>
                </a:ln>
                <a:solidFill>
                  <a:prstClr val="black">
                    <a:lumMod val="95000"/>
                    <a:lumOff val="5000"/>
                  </a:prstClr>
                </a:solidFill>
                <a:effectLst/>
                <a:uLnTx/>
                <a:uFillTx/>
                <a:latin typeface="Californian FB" panose="0207040306080B030204" pitchFamily="18" charset="0"/>
                <a:ea typeface="+mn-ea"/>
                <a:cs typeface="+mn-cs"/>
              </a:rPr>
              <a:t>Citizen</a:t>
            </a:r>
            <a:r>
              <a:rPr kumimoji="0" lang="nl-NL" sz="1800" b="1" i="0" u="none" strike="noStrike" kern="1200" cap="none" spc="0" normalizeH="0" noProof="0" dirty="0" smtClean="0">
                <a:ln>
                  <a:noFill/>
                </a:ln>
                <a:solidFill>
                  <a:prstClr val="black">
                    <a:lumMod val="95000"/>
                    <a:lumOff val="5000"/>
                  </a:prstClr>
                </a:solidFill>
                <a:effectLst/>
                <a:uLnTx/>
                <a:uFillTx/>
                <a:latin typeface="Californian FB" panose="0207040306080B030204" pitchFamily="18" charset="0"/>
                <a:ea typeface="+mn-ea"/>
                <a:cs typeface="+mn-cs"/>
              </a:rPr>
              <a:t> </a:t>
            </a:r>
            <a:r>
              <a:rPr kumimoji="0" lang="nl-NL" sz="1800" b="1" i="0" u="none" strike="noStrike" kern="1200" cap="none" spc="0" normalizeH="0" noProof="0" dirty="0" err="1" smtClean="0">
                <a:ln>
                  <a:noFill/>
                </a:ln>
                <a:solidFill>
                  <a:prstClr val="black">
                    <a:lumMod val="95000"/>
                    <a:lumOff val="5000"/>
                  </a:prstClr>
                </a:solidFill>
                <a:effectLst/>
                <a:uLnTx/>
                <a:uFillTx/>
                <a:latin typeface="Californian FB" panose="0207040306080B030204" pitchFamily="18" charset="0"/>
                <a:ea typeface="+mn-ea"/>
                <a:cs typeface="+mn-cs"/>
              </a:rPr>
              <a:t>Science</a:t>
            </a:r>
            <a:endParaRPr kumimoji="0" lang="nl-NL" sz="1800" b="1" i="0" u="none" strike="noStrike" kern="1200" cap="none" spc="0" normalizeH="0" baseline="0" noProof="0" dirty="0">
              <a:ln>
                <a:noFill/>
              </a:ln>
              <a:solidFill>
                <a:prstClr val="black">
                  <a:lumMod val="95000"/>
                  <a:lumOff val="5000"/>
                </a:prstClr>
              </a:solidFill>
              <a:effectLst/>
              <a:uLnTx/>
              <a:uFillTx/>
              <a:latin typeface="Californian FB" panose="0207040306080B030204" pitchFamily="18" charset="0"/>
              <a:ea typeface="+mn-ea"/>
              <a:cs typeface="+mn-cs"/>
            </a:endParaRPr>
          </a:p>
        </p:txBody>
      </p:sp>
      <p:sp>
        <p:nvSpPr>
          <p:cNvPr id="32" name="Tekstvak 31"/>
          <p:cNvSpPr txBox="1"/>
          <p:nvPr/>
        </p:nvSpPr>
        <p:spPr>
          <a:xfrm>
            <a:off x="495720" y="1405473"/>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Management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33" name="Tekstvak 32"/>
          <p:cNvSpPr txBox="1"/>
          <p:nvPr/>
        </p:nvSpPr>
        <p:spPr>
          <a:xfrm>
            <a:off x="1341259" y="5172759"/>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Administrators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34" name="Tekstvak 33"/>
          <p:cNvSpPr txBox="1"/>
          <p:nvPr/>
        </p:nvSpPr>
        <p:spPr>
          <a:xfrm>
            <a:off x="495720" y="6188054"/>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Evaluators</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35" name="Tekstvak 34"/>
          <p:cNvSpPr txBox="1"/>
          <p:nvPr/>
        </p:nvSpPr>
        <p:spPr>
          <a:xfrm>
            <a:off x="-36075" y="5647675"/>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Scientometricians</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36" name="Tekstvak 35"/>
          <p:cNvSpPr txBox="1"/>
          <p:nvPr/>
        </p:nvSpPr>
        <p:spPr>
          <a:xfrm>
            <a:off x="-236393" y="4654159"/>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Researchers</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37" name="Tekstvak 36"/>
          <p:cNvSpPr txBox="1"/>
          <p:nvPr/>
        </p:nvSpPr>
        <p:spPr>
          <a:xfrm>
            <a:off x="8058763" y="1742008"/>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Funding</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agencies</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38" name="Tekstvak 37"/>
          <p:cNvSpPr txBox="1"/>
          <p:nvPr/>
        </p:nvSpPr>
        <p:spPr>
          <a:xfrm>
            <a:off x="9244515" y="2255343"/>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Research </a:t>
            </a:r>
            <a:r>
              <a:rPr kumimoji="0" lang="nl-NL" sz="18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Councils</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39" name="Tekstvak 38"/>
          <p:cNvSpPr txBox="1"/>
          <p:nvPr/>
        </p:nvSpPr>
        <p:spPr>
          <a:xfrm>
            <a:off x="7886904" y="2745010"/>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Policy makers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40" name="Tekstvak 39"/>
          <p:cNvSpPr txBox="1"/>
          <p:nvPr/>
        </p:nvSpPr>
        <p:spPr>
          <a:xfrm>
            <a:off x="8894988" y="4047518"/>
            <a:ext cx="27637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Science policy makers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41" name="Tekstvak 40"/>
          <p:cNvSpPr txBox="1"/>
          <p:nvPr/>
        </p:nvSpPr>
        <p:spPr>
          <a:xfrm>
            <a:off x="8169679" y="4735284"/>
            <a:ext cx="30407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Societal </a:t>
            </a:r>
            <a:r>
              <a:rPr kumimoji="0" lang="nl-NL" sz="18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organisations</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42" name="Tekstvak 41"/>
          <p:cNvSpPr txBox="1"/>
          <p:nvPr/>
        </p:nvSpPr>
        <p:spPr>
          <a:xfrm>
            <a:off x="9966669" y="5191665"/>
            <a:ext cx="30407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Media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43" name="Tekstvak 42"/>
          <p:cNvSpPr txBox="1"/>
          <p:nvPr/>
        </p:nvSpPr>
        <p:spPr>
          <a:xfrm>
            <a:off x="8390587" y="6009692"/>
            <a:ext cx="30407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Consumers</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44" name="Tekstvak 43"/>
          <p:cNvSpPr txBox="1"/>
          <p:nvPr/>
        </p:nvSpPr>
        <p:spPr>
          <a:xfrm>
            <a:off x="9122407" y="274599"/>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Businesses</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45" name="Tekstvak 44"/>
          <p:cNvSpPr txBox="1"/>
          <p:nvPr/>
        </p:nvSpPr>
        <p:spPr>
          <a:xfrm>
            <a:off x="9977127" y="6188054"/>
            <a:ext cx="30407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err="1">
                <a:ln>
                  <a:noFill/>
                </a:ln>
                <a:solidFill>
                  <a:prstClr val="white"/>
                </a:solidFill>
                <a:effectLst/>
                <a:uLnTx/>
                <a:uFillTx/>
                <a:latin typeface="Californian FB" panose="0207040306080B030204" pitchFamily="18" charset="0"/>
                <a:ea typeface="+mn-ea"/>
                <a:cs typeface="+mn-cs"/>
              </a:rPr>
              <a:t>Investors</a:t>
            </a:r>
            <a:r>
              <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47" name="Tekstvak 46"/>
          <p:cNvSpPr txBox="1"/>
          <p:nvPr/>
        </p:nvSpPr>
        <p:spPr>
          <a:xfrm>
            <a:off x="-243145" y="274599"/>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smtClean="0">
                <a:ln>
                  <a:noFill/>
                </a:ln>
                <a:solidFill>
                  <a:prstClr val="white"/>
                </a:solidFill>
                <a:effectLst/>
                <a:uLnTx/>
                <a:uFillTx/>
                <a:latin typeface="Californian FB" panose="0207040306080B030204" pitchFamily="18" charset="0"/>
                <a:ea typeface="+mn-ea"/>
                <a:cs typeface="+mn-cs"/>
              </a:rPr>
              <a:t>Facilitators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48" name="Tekstvak 47"/>
          <p:cNvSpPr txBox="1"/>
          <p:nvPr/>
        </p:nvSpPr>
        <p:spPr>
          <a:xfrm>
            <a:off x="1235049" y="830121"/>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err="1" smtClean="0">
                <a:ln>
                  <a:noFill/>
                </a:ln>
                <a:solidFill>
                  <a:prstClr val="white"/>
                </a:solidFill>
                <a:effectLst/>
                <a:uLnTx/>
                <a:uFillTx/>
                <a:latin typeface="Californian FB" panose="0207040306080B030204" pitchFamily="18" charset="0"/>
                <a:ea typeface="+mn-ea"/>
                <a:cs typeface="+mn-cs"/>
              </a:rPr>
              <a:t>KTO’s</a:t>
            </a:r>
            <a:r>
              <a:rPr kumimoji="0" lang="nl-NL" sz="1800" b="1" i="0" u="none" strike="noStrike" kern="1200" cap="none" spc="0" normalizeH="0" baseline="0" noProof="0" dirty="0" smtClean="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
        <p:nvSpPr>
          <p:cNvPr id="49" name="Tekstvak 48"/>
          <p:cNvSpPr txBox="1"/>
          <p:nvPr/>
        </p:nvSpPr>
        <p:spPr>
          <a:xfrm>
            <a:off x="10192594" y="1398505"/>
            <a:ext cx="26407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nl-NL" sz="1800" b="1" i="0" u="none" strike="noStrike" kern="1200" cap="none" spc="0" normalizeH="0" baseline="0" noProof="0" dirty="0" err="1" smtClean="0">
                <a:ln>
                  <a:noFill/>
                </a:ln>
                <a:solidFill>
                  <a:prstClr val="white"/>
                </a:solidFill>
                <a:effectLst/>
                <a:uLnTx/>
                <a:uFillTx/>
                <a:latin typeface="Californian FB" panose="0207040306080B030204" pitchFamily="18" charset="0"/>
                <a:ea typeface="+mn-ea"/>
                <a:cs typeface="+mn-cs"/>
              </a:rPr>
              <a:t>Startup’s</a:t>
            </a:r>
            <a:r>
              <a:rPr kumimoji="0" lang="nl-NL" sz="1800" b="1" i="0" u="none" strike="noStrike" kern="1200" cap="none" spc="0" normalizeH="0" baseline="0" noProof="0" dirty="0" smtClean="0">
                <a:ln>
                  <a:noFill/>
                </a:ln>
                <a:solidFill>
                  <a:prstClr val="white"/>
                </a:solidFill>
                <a:effectLst/>
                <a:uLnTx/>
                <a:uFillTx/>
                <a:latin typeface="Californian FB" panose="0207040306080B030204" pitchFamily="18" charset="0"/>
                <a:ea typeface="+mn-ea"/>
                <a:cs typeface="+mn-cs"/>
              </a:rPr>
              <a:t> </a:t>
            </a: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nl-NL" sz="1800" b="1" i="0" u="none" strike="noStrike" kern="1200" cap="none" spc="0" normalizeH="0" baseline="0" noProof="0" dirty="0">
              <a:ln>
                <a:noFill/>
              </a:ln>
              <a:solidFill>
                <a:prstClr val="white"/>
              </a:solidFill>
              <a:effectLst/>
              <a:uLnTx/>
              <a:uFillTx/>
              <a:latin typeface="Californian FB" panose="0207040306080B030204" pitchFamily="18" charset="0"/>
              <a:ea typeface="+mn-ea"/>
              <a:cs typeface="+mn-cs"/>
            </a:endParaRPr>
          </a:p>
        </p:txBody>
      </p:sp>
    </p:spTree>
    <p:extLst>
      <p:ext uri="{BB962C8B-B14F-4D97-AF65-F5344CB8AC3E}">
        <p14:creationId xmlns:p14="http://schemas.microsoft.com/office/powerpoint/2010/main" val="3310167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250" fill="hold"/>
                                        <p:tgtEl>
                                          <p:spTgt spid="32"/>
                                        </p:tgtEl>
                                        <p:attrNameLst>
                                          <p:attrName>ppt_w</p:attrName>
                                        </p:attrNameLst>
                                      </p:cBhvr>
                                      <p:tavLst>
                                        <p:tav tm="0">
                                          <p:val>
                                            <p:fltVal val="0"/>
                                          </p:val>
                                        </p:tav>
                                        <p:tav tm="100000">
                                          <p:val>
                                            <p:strVal val="#ppt_w"/>
                                          </p:val>
                                        </p:tav>
                                      </p:tavLst>
                                    </p:anim>
                                    <p:anim calcmode="lin" valueType="num">
                                      <p:cBhvr>
                                        <p:cTn id="28" dur="250" fill="hold"/>
                                        <p:tgtEl>
                                          <p:spTgt spid="32"/>
                                        </p:tgtEl>
                                        <p:attrNameLst>
                                          <p:attrName>ppt_h</p:attrName>
                                        </p:attrNameLst>
                                      </p:cBhvr>
                                      <p:tavLst>
                                        <p:tav tm="0">
                                          <p:val>
                                            <p:fltVal val="0"/>
                                          </p:val>
                                        </p:tav>
                                        <p:tav tm="100000">
                                          <p:val>
                                            <p:strVal val="#ppt_h"/>
                                          </p:val>
                                        </p:tav>
                                      </p:tavLst>
                                    </p:anim>
                                    <p:animEffect transition="in" filter="fade">
                                      <p:cBhvr>
                                        <p:cTn id="29" dur="250"/>
                                        <p:tgtEl>
                                          <p:spTgt spid="32"/>
                                        </p:tgtEl>
                                      </p:cBhvr>
                                    </p:animEffect>
                                  </p:childTnLst>
                                </p:cTn>
                              </p:par>
                            </p:childTnLst>
                          </p:cTn>
                        </p:par>
                        <p:par>
                          <p:cTn id="30" fill="hold">
                            <p:stCondLst>
                              <p:cond delay="250"/>
                            </p:stCondLst>
                            <p:childTnLst>
                              <p:par>
                                <p:cTn id="31" presetID="53" presetClass="entr" presetSubtype="16"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p:cTn id="33" dur="150" fill="hold"/>
                                        <p:tgtEl>
                                          <p:spTgt spid="41"/>
                                        </p:tgtEl>
                                        <p:attrNameLst>
                                          <p:attrName>ppt_w</p:attrName>
                                        </p:attrNameLst>
                                      </p:cBhvr>
                                      <p:tavLst>
                                        <p:tav tm="0">
                                          <p:val>
                                            <p:fltVal val="0"/>
                                          </p:val>
                                        </p:tav>
                                        <p:tav tm="100000">
                                          <p:val>
                                            <p:strVal val="#ppt_w"/>
                                          </p:val>
                                        </p:tav>
                                      </p:tavLst>
                                    </p:anim>
                                    <p:anim calcmode="lin" valueType="num">
                                      <p:cBhvr>
                                        <p:cTn id="34" dur="150" fill="hold"/>
                                        <p:tgtEl>
                                          <p:spTgt spid="41"/>
                                        </p:tgtEl>
                                        <p:attrNameLst>
                                          <p:attrName>ppt_h</p:attrName>
                                        </p:attrNameLst>
                                      </p:cBhvr>
                                      <p:tavLst>
                                        <p:tav tm="0">
                                          <p:val>
                                            <p:fltVal val="0"/>
                                          </p:val>
                                        </p:tav>
                                        <p:tav tm="100000">
                                          <p:val>
                                            <p:strVal val="#ppt_h"/>
                                          </p:val>
                                        </p:tav>
                                      </p:tavLst>
                                    </p:anim>
                                    <p:animEffect transition="in" filter="fade">
                                      <p:cBhvr>
                                        <p:cTn id="35" dur="150"/>
                                        <p:tgtEl>
                                          <p:spTgt spid="41"/>
                                        </p:tgtEl>
                                      </p:cBhvr>
                                    </p:animEffect>
                                  </p:childTnLst>
                                </p:cTn>
                              </p:par>
                            </p:childTnLst>
                          </p:cTn>
                        </p:par>
                        <p:par>
                          <p:cTn id="36" fill="hold">
                            <p:stCondLst>
                              <p:cond delay="400"/>
                            </p:stCondLst>
                            <p:childTnLst>
                              <p:par>
                                <p:cTn id="37" presetID="53" presetClass="entr" presetSubtype="16"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150" fill="hold"/>
                                        <p:tgtEl>
                                          <p:spTgt spid="37"/>
                                        </p:tgtEl>
                                        <p:attrNameLst>
                                          <p:attrName>ppt_w</p:attrName>
                                        </p:attrNameLst>
                                      </p:cBhvr>
                                      <p:tavLst>
                                        <p:tav tm="0">
                                          <p:val>
                                            <p:fltVal val="0"/>
                                          </p:val>
                                        </p:tav>
                                        <p:tav tm="100000">
                                          <p:val>
                                            <p:strVal val="#ppt_w"/>
                                          </p:val>
                                        </p:tav>
                                      </p:tavLst>
                                    </p:anim>
                                    <p:anim calcmode="lin" valueType="num">
                                      <p:cBhvr>
                                        <p:cTn id="40" dur="150" fill="hold"/>
                                        <p:tgtEl>
                                          <p:spTgt spid="37"/>
                                        </p:tgtEl>
                                        <p:attrNameLst>
                                          <p:attrName>ppt_h</p:attrName>
                                        </p:attrNameLst>
                                      </p:cBhvr>
                                      <p:tavLst>
                                        <p:tav tm="0">
                                          <p:val>
                                            <p:fltVal val="0"/>
                                          </p:val>
                                        </p:tav>
                                        <p:tav tm="100000">
                                          <p:val>
                                            <p:strVal val="#ppt_h"/>
                                          </p:val>
                                        </p:tav>
                                      </p:tavLst>
                                    </p:anim>
                                    <p:animEffect transition="in" filter="fade">
                                      <p:cBhvr>
                                        <p:cTn id="41" dur="150"/>
                                        <p:tgtEl>
                                          <p:spTgt spid="37"/>
                                        </p:tgtEl>
                                      </p:cBhvr>
                                    </p:animEffect>
                                  </p:childTnLst>
                                </p:cTn>
                              </p:par>
                            </p:childTnLst>
                          </p:cTn>
                        </p:par>
                        <p:par>
                          <p:cTn id="42" fill="hold">
                            <p:stCondLst>
                              <p:cond delay="550"/>
                            </p:stCondLst>
                            <p:childTnLst>
                              <p:par>
                                <p:cTn id="43" presetID="53" presetClass="entr" presetSubtype="16"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150" fill="hold"/>
                                        <p:tgtEl>
                                          <p:spTgt spid="35"/>
                                        </p:tgtEl>
                                        <p:attrNameLst>
                                          <p:attrName>ppt_w</p:attrName>
                                        </p:attrNameLst>
                                      </p:cBhvr>
                                      <p:tavLst>
                                        <p:tav tm="0">
                                          <p:val>
                                            <p:fltVal val="0"/>
                                          </p:val>
                                        </p:tav>
                                        <p:tav tm="100000">
                                          <p:val>
                                            <p:strVal val="#ppt_w"/>
                                          </p:val>
                                        </p:tav>
                                      </p:tavLst>
                                    </p:anim>
                                    <p:anim calcmode="lin" valueType="num">
                                      <p:cBhvr>
                                        <p:cTn id="46" dur="150" fill="hold"/>
                                        <p:tgtEl>
                                          <p:spTgt spid="35"/>
                                        </p:tgtEl>
                                        <p:attrNameLst>
                                          <p:attrName>ppt_h</p:attrName>
                                        </p:attrNameLst>
                                      </p:cBhvr>
                                      <p:tavLst>
                                        <p:tav tm="0">
                                          <p:val>
                                            <p:fltVal val="0"/>
                                          </p:val>
                                        </p:tav>
                                        <p:tav tm="100000">
                                          <p:val>
                                            <p:strVal val="#ppt_h"/>
                                          </p:val>
                                        </p:tav>
                                      </p:tavLst>
                                    </p:anim>
                                    <p:animEffect transition="in" filter="fade">
                                      <p:cBhvr>
                                        <p:cTn id="47" dur="150"/>
                                        <p:tgtEl>
                                          <p:spTgt spid="35"/>
                                        </p:tgtEl>
                                      </p:cBhvr>
                                    </p:animEffect>
                                  </p:childTnLst>
                                </p:cTn>
                              </p:par>
                            </p:childTnLst>
                          </p:cTn>
                        </p:par>
                        <p:par>
                          <p:cTn id="48" fill="hold">
                            <p:stCondLst>
                              <p:cond delay="700"/>
                            </p:stCondLst>
                            <p:childTnLst>
                              <p:par>
                                <p:cTn id="49" presetID="53" presetClass="entr" presetSubtype="16"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150" fill="hold"/>
                                        <p:tgtEl>
                                          <p:spTgt spid="48"/>
                                        </p:tgtEl>
                                        <p:attrNameLst>
                                          <p:attrName>ppt_w</p:attrName>
                                        </p:attrNameLst>
                                      </p:cBhvr>
                                      <p:tavLst>
                                        <p:tav tm="0">
                                          <p:val>
                                            <p:fltVal val="0"/>
                                          </p:val>
                                        </p:tav>
                                        <p:tav tm="100000">
                                          <p:val>
                                            <p:strVal val="#ppt_w"/>
                                          </p:val>
                                        </p:tav>
                                      </p:tavLst>
                                    </p:anim>
                                    <p:anim calcmode="lin" valueType="num">
                                      <p:cBhvr>
                                        <p:cTn id="52" dur="150" fill="hold"/>
                                        <p:tgtEl>
                                          <p:spTgt spid="48"/>
                                        </p:tgtEl>
                                        <p:attrNameLst>
                                          <p:attrName>ppt_h</p:attrName>
                                        </p:attrNameLst>
                                      </p:cBhvr>
                                      <p:tavLst>
                                        <p:tav tm="0">
                                          <p:val>
                                            <p:fltVal val="0"/>
                                          </p:val>
                                        </p:tav>
                                        <p:tav tm="100000">
                                          <p:val>
                                            <p:strVal val="#ppt_h"/>
                                          </p:val>
                                        </p:tav>
                                      </p:tavLst>
                                    </p:anim>
                                    <p:animEffect transition="in" filter="fade">
                                      <p:cBhvr>
                                        <p:cTn id="53" dur="150"/>
                                        <p:tgtEl>
                                          <p:spTgt spid="48"/>
                                        </p:tgtEl>
                                      </p:cBhvr>
                                    </p:animEffect>
                                  </p:childTnLst>
                                </p:cTn>
                              </p:par>
                            </p:childTnLst>
                          </p:cTn>
                        </p:par>
                        <p:par>
                          <p:cTn id="54" fill="hold">
                            <p:stCondLst>
                              <p:cond delay="850"/>
                            </p:stCondLst>
                            <p:childTnLst>
                              <p:par>
                                <p:cTn id="55" presetID="53" presetClass="entr" presetSubtype="16" fill="hold" grpId="0"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p:cTn id="57" dur="150" fill="hold"/>
                                        <p:tgtEl>
                                          <p:spTgt spid="43"/>
                                        </p:tgtEl>
                                        <p:attrNameLst>
                                          <p:attrName>ppt_w</p:attrName>
                                        </p:attrNameLst>
                                      </p:cBhvr>
                                      <p:tavLst>
                                        <p:tav tm="0">
                                          <p:val>
                                            <p:fltVal val="0"/>
                                          </p:val>
                                        </p:tav>
                                        <p:tav tm="100000">
                                          <p:val>
                                            <p:strVal val="#ppt_w"/>
                                          </p:val>
                                        </p:tav>
                                      </p:tavLst>
                                    </p:anim>
                                    <p:anim calcmode="lin" valueType="num">
                                      <p:cBhvr>
                                        <p:cTn id="58" dur="150" fill="hold"/>
                                        <p:tgtEl>
                                          <p:spTgt spid="43"/>
                                        </p:tgtEl>
                                        <p:attrNameLst>
                                          <p:attrName>ppt_h</p:attrName>
                                        </p:attrNameLst>
                                      </p:cBhvr>
                                      <p:tavLst>
                                        <p:tav tm="0">
                                          <p:val>
                                            <p:fltVal val="0"/>
                                          </p:val>
                                        </p:tav>
                                        <p:tav tm="100000">
                                          <p:val>
                                            <p:strVal val="#ppt_h"/>
                                          </p:val>
                                        </p:tav>
                                      </p:tavLst>
                                    </p:anim>
                                    <p:animEffect transition="in" filter="fade">
                                      <p:cBhvr>
                                        <p:cTn id="59" dur="150"/>
                                        <p:tgtEl>
                                          <p:spTgt spid="43"/>
                                        </p:tgtEl>
                                      </p:cBhvr>
                                    </p:animEffect>
                                  </p:childTnLst>
                                </p:cTn>
                              </p:par>
                            </p:childTnLst>
                          </p:cTn>
                        </p:par>
                        <p:par>
                          <p:cTn id="60" fill="hold">
                            <p:stCondLst>
                              <p:cond delay="1000"/>
                            </p:stCondLst>
                            <p:childTnLst>
                              <p:par>
                                <p:cTn id="61" presetID="53" presetClass="entr" presetSubtype="16"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50" fill="hold"/>
                                        <p:tgtEl>
                                          <p:spTgt spid="40"/>
                                        </p:tgtEl>
                                        <p:attrNameLst>
                                          <p:attrName>ppt_w</p:attrName>
                                        </p:attrNameLst>
                                      </p:cBhvr>
                                      <p:tavLst>
                                        <p:tav tm="0">
                                          <p:val>
                                            <p:fltVal val="0"/>
                                          </p:val>
                                        </p:tav>
                                        <p:tav tm="100000">
                                          <p:val>
                                            <p:strVal val="#ppt_w"/>
                                          </p:val>
                                        </p:tav>
                                      </p:tavLst>
                                    </p:anim>
                                    <p:anim calcmode="lin" valueType="num">
                                      <p:cBhvr>
                                        <p:cTn id="64" dur="150" fill="hold"/>
                                        <p:tgtEl>
                                          <p:spTgt spid="40"/>
                                        </p:tgtEl>
                                        <p:attrNameLst>
                                          <p:attrName>ppt_h</p:attrName>
                                        </p:attrNameLst>
                                      </p:cBhvr>
                                      <p:tavLst>
                                        <p:tav tm="0">
                                          <p:val>
                                            <p:fltVal val="0"/>
                                          </p:val>
                                        </p:tav>
                                        <p:tav tm="100000">
                                          <p:val>
                                            <p:strVal val="#ppt_h"/>
                                          </p:val>
                                        </p:tav>
                                      </p:tavLst>
                                    </p:anim>
                                    <p:animEffect transition="in" filter="fade">
                                      <p:cBhvr>
                                        <p:cTn id="65" dur="150"/>
                                        <p:tgtEl>
                                          <p:spTgt spid="40"/>
                                        </p:tgtEl>
                                      </p:cBhvr>
                                    </p:animEffect>
                                  </p:childTnLst>
                                </p:cTn>
                              </p:par>
                            </p:childTnLst>
                          </p:cTn>
                        </p:par>
                        <p:par>
                          <p:cTn id="66" fill="hold">
                            <p:stCondLst>
                              <p:cond delay="1150"/>
                            </p:stCondLst>
                            <p:childTnLst>
                              <p:par>
                                <p:cTn id="67" presetID="53" presetClass="entr" presetSubtype="16"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150" fill="hold"/>
                                        <p:tgtEl>
                                          <p:spTgt spid="33"/>
                                        </p:tgtEl>
                                        <p:attrNameLst>
                                          <p:attrName>ppt_w</p:attrName>
                                        </p:attrNameLst>
                                      </p:cBhvr>
                                      <p:tavLst>
                                        <p:tav tm="0">
                                          <p:val>
                                            <p:fltVal val="0"/>
                                          </p:val>
                                        </p:tav>
                                        <p:tav tm="100000">
                                          <p:val>
                                            <p:strVal val="#ppt_w"/>
                                          </p:val>
                                        </p:tav>
                                      </p:tavLst>
                                    </p:anim>
                                    <p:anim calcmode="lin" valueType="num">
                                      <p:cBhvr>
                                        <p:cTn id="70" dur="150" fill="hold"/>
                                        <p:tgtEl>
                                          <p:spTgt spid="33"/>
                                        </p:tgtEl>
                                        <p:attrNameLst>
                                          <p:attrName>ppt_h</p:attrName>
                                        </p:attrNameLst>
                                      </p:cBhvr>
                                      <p:tavLst>
                                        <p:tav tm="0">
                                          <p:val>
                                            <p:fltVal val="0"/>
                                          </p:val>
                                        </p:tav>
                                        <p:tav tm="100000">
                                          <p:val>
                                            <p:strVal val="#ppt_h"/>
                                          </p:val>
                                        </p:tav>
                                      </p:tavLst>
                                    </p:anim>
                                    <p:animEffect transition="in" filter="fade">
                                      <p:cBhvr>
                                        <p:cTn id="71" dur="150"/>
                                        <p:tgtEl>
                                          <p:spTgt spid="33"/>
                                        </p:tgtEl>
                                      </p:cBhvr>
                                    </p:animEffect>
                                  </p:childTnLst>
                                </p:cTn>
                              </p:par>
                            </p:childTnLst>
                          </p:cTn>
                        </p:par>
                        <p:par>
                          <p:cTn id="72" fill="hold">
                            <p:stCondLst>
                              <p:cond delay="1300"/>
                            </p:stCondLst>
                            <p:childTnLst>
                              <p:par>
                                <p:cTn id="73" presetID="53" presetClass="entr" presetSubtype="16"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p:cTn id="75" dur="150" fill="hold"/>
                                        <p:tgtEl>
                                          <p:spTgt spid="42"/>
                                        </p:tgtEl>
                                        <p:attrNameLst>
                                          <p:attrName>ppt_w</p:attrName>
                                        </p:attrNameLst>
                                      </p:cBhvr>
                                      <p:tavLst>
                                        <p:tav tm="0">
                                          <p:val>
                                            <p:fltVal val="0"/>
                                          </p:val>
                                        </p:tav>
                                        <p:tav tm="100000">
                                          <p:val>
                                            <p:strVal val="#ppt_w"/>
                                          </p:val>
                                        </p:tav>
                                      </p:tavLst>
                                    </p:anim>
                                    <p:anim calcmode="lin" valueType="num">
                                      <p:cBhvr>
                                        <p:cTn id="76" dur="150" fill="hold"/>
                                        <p:tgtEl>
                                          <p:spTgt spid="42"/>
                                        </p:tgtEl>
                                        <p:attrNameLst>
                                          <p:attrName>ppt_h</p:attrName>
                                        </p:attrNameLst>
                                      </p:cBhvr>
                                      <p:tavLst>
                                        <p:tav tm="0">
                                          <p:val>
                                            <p:fltVal val="0"/>
                                          </p:val>
                                        </p:tav>
                                        <p:tav tm="100000">
                                          <p:val>
                                            <p:strVal val="#ppt_h"/>
                                          </p:val>
                                        </p:tav>
                                      </p:tavLst>
                                    </p:anim>
                                    <p:animEffect transition="in" filter="fade">
                                      <p:cBhvr>
                                        <p:cTn id="77" dur="150"/>
                                        <p:tgtEl>
                                          <p:spTgt spid="42"/>
                                        </p:tgtEl>
                                      </p:cBhvr>
                                    </p:animEffect>
                                  </p:childTnLst>
                                </p:cTn>
                              </p:par>
                            </p:childTnLst>
                          </p:cTn>
                        </p:par>
                        <p:par>
                          <p:cTn id="78" fill="hold">
                            <p:stCondLst>
                              <p:cond delay="1450"/>
                            </p:stCondLst>
                            <p:childTnLst>
                              <p:par>
                                <p:cTn id="79" presetID="53" presetClass="entr" presetSubtype="16" fill="hold" grpId="0" nodeType="after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p:cTn id="81" dur="150" fill="hold"/>
                                        <p:tgtEl>
                                          <p:spTgt spid="34"/>
                                        </p:tgtEl>
                                        <p:attrNameLst>
                                          <p:attrName>ppt_w</p:attrName>
                                        </p:attrNameLst>
                                      </p:cBhvr>
                                      <p:tavLst>
                                        <p:tav tm="0">
                                          <p:val>
                                            <p:fltVal val="0"/>
                                          </p:val>
                                        </p:tav>
                                        <p:tav tm="100000">
                                          <p:val>
                                            <p:strVal val="#ppt_w"/>
                                          </p:val>
                                        </p:tav>
                                      </p:tavLst>
                                    </p:anim>
                                    <p:anim calcmode="lin" valueType="num">
                                      <p:cBhvr>
                                        <p:cTn id="82" dur="150" fill="hold"/>
                                        <p:tgtEl>
                                          <p:spTgt spid="34"/>
                                        </p:tgtEl>
                                        <p:attrNameLst>
                                          <p:attrName>ppt_h</p:attrName>
                                        </p:attrNameLst>
                                      </p:cBhvr>
                                      <p:tavLst>
                                        <p:tav tm="0">
                                          <p:val>
                                            <p:fltVal val="0"/>
                                          </p:val>
                                        </p:tav>
                                        <p:tav tm="100000">
                                          <p:val>
                                            <p:strVal val="#ppt_h"/>
                                          </p:val>
                                        </p:tav>
                                      </p:tavLst>
                                    </p:anim>
                                    <p:animEffect transition="in" filter="fade">
                                      <p:cBhvr>
                                        <p:cTn id="83" dur="150"/>
                                        <p:tgtEl>
                                          <p:spTgt spid="34"/>
                                        </p:tgtEl>
                                      </p:cBhvr>
                                    </p:animEffect>
                                  </p:childTnLst>
                                </p:cTn>
                              </p:par>
                            </p:childTnLst>
                          </p:cTn>
                        </p:par>
                        <p:par>
                          <p:cTn id="84" fill="hold">
                            <p:stCondLst>
                              <p:cond delay="1600"/>
                            </p:stCondLst>
                            <p:childTnLst>
                              <p:par>
                                <p:cTn id="85" presetID="53" presetClass="entr" presetSubtype="16" fill="hold" grpId="0" nodeType="after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p:cTn id="87" dur="150" fill="hold"/>
                                        <p:tgtEl>
                                          <p:spTgt spid="39"/>
                                        </p:tgtEl>
                                        <p:attrNameLst>
                                          <p:attrName>ppt_w</p:attrName>
                                        </p:attrNameLst>
                                      </p:cBhvr>
                                      <p:tavLst>
                                        <p:tav tm="0">
                                          <p:val>
                                            <p:fltVal val="0"/>
                                          </p:val>
                                        </p:tav>
                                        <p:tav tm="100000">
                                          <p:val>
                                            <p:strVal val="#ppt_w"/>
                                          </p:val>
                                        </p:tav>
                                      </p:tavLst>
                                    </p:anim>
                                    <p:anim calcmode="lin" valueType="num">
                                      <p:cBhvr>
                                        <p:cTn id="88" dur="150" fill="hold"/>
                                        <p:tgtEl>
                                          <p:spTgt spid="39"/>
                                        </p:tgtEl>
                                        <p:attrNameLst>
                                          <p:attrName>ppt_h</p:attrName>
                                        </p:attrNameLst>
                                      </p:cBhvr>
                                      <p:tavLst>
                                        <p:tav tm="0">
                                          <p:val>
                                            <p:fltVal val="0"/>
                                          </p:val>
                                        </p:tav>
                                        <p:tav tm="100000">
                                          <p:val>
                                            <p:strVal val="#ppt_h"/>
                                          </p:val>
                                        </p:tav>
                                      </p:tavLst>
                                    </p:anim>
                                    <p:animEffect transition="in" filter="fade">
                                      <p:cBhvr>
                                        <p:cTn id="89" dur="150"/>
                                        <p:tgtEl>
                                          <p:spTgt spid="39"/>
                                        </p:tgtEl>
                                      </p:cBhvr>
                                    </p:animEffect>
                                  </p:childTnLst>
                                </p:cTn>
                              </p:par>
                            </p:childTnLst>
                          </p:cTn>
                        </p:par>
                        <p:par>
                          <p:cTn id="90" fill="hold">
                            <p:stCondLst>
                              <p:cond delay="1750"/>
                            </p:stCondLst>
                            <p:childTnLst>
                              <p:par>
                                <p:cTn id="91" presetID="53" presetClass="entr" presetSubtype="16" fill="hold" grpId="0" nodeType="after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50" fill="hold"/>
                                        <p:tgtEl>
                                          <p:spTgt spid="36"/>
                                        </p:tgtEl>
                                        <p:attrNameLst>
                                          <p:attrName>ppt_w</p:attrName>
                                        </p:attrNameLst>
                                      </p:cBhvr>
                                      <p:tavLst>
                                        <p:tav tm="0">
                                          <p:val>
                                            <p:fltVal val="0"/>
                                          </p:val>
                                        </p:tav>
                                        <p:tav tm="100000">
                                          <p:val>
                                            <p:strVal val="#ppt_w"/>
                                          </p:val>
                                        </p:tav>
                                      </p:tavLst>
                                    </p:anim>
                                    <p:anim calcmode="lin" valueType="num">
                                      <p:cBhvr>
                                        <p:cTn id="94" dur="150" fill="hold"/>
                                        <p:tgtEl>
                                          <p:spTgt spid="36"/>
                                        </p:tgtEl>
                                        <p:attrNameLst>
                                          <p:attrName>ppt_h</p:attrName>
                                        </p:attrNameLst>
                                      </p:cBhvr>
                                      <p:tavLst>
                                        <p:tav tm="0">
                                          <p:val>
                                            <p:fltVal val="0"/>
                                          </p:val>
                                        </p:tav>
                                        <p:tav tm="100000">
                                          <p:val>
                                            <p:strVal val="#ppt_h"/>
                                          </p:val>
                                        </p:tav>
                                      </p:tavLst>
                                    </p:anim>
                                    <p:animEffect transition="in" filter="fade">
                                      <p:cBhvr>
                                        <p:cTn id="95" dur="150"/>
                                        <p:tgtEl>
                                          <p:spTgt spid="36"/>
                                        </p:tgtEl>
                                      </p:cBhvr>
                                    </p:animEffect>
                                  </p:childTnLst>
                                </p:cTn>
                              </p:par>
                            </p:childTnLst>
                          </p:cTn>
                        </p:par>
                        <p:par>
                          <p:cTn id="96" fill="hold">
                            <p:stCondLst>
                              <p:cond delay="1900"/>
                            </p:stCondLst>
                            <p:childTnLst>
                              <p:par>
                                <p:cTn id="97" presetID="53" presetClass="entr" presetSubtype="16" fill="hold" grpId="0" nodeType="afterEffect">
                                  <p:stCondLst>
                                    <p:cond delay="0"/>
                                  </p:stCondLst>
                                  <p:childTnLst>
                                    <p:set>
                                      <p:cBhvr>
                                        <p:cTn id="98" dur="1" fill="hold">
                                          <p:stCondLst>
                                            <p:cond delay="0"/>
                                          </p:stCondLst>
                                        </p:cTn>
                                        <p:tgtEl>
                                          <p:spTgt spid="47"/>
                                        </p:tgtEl>
                                        <p:attrNameLst>
                                          <p:attrName>style.visibility</p:attrName>
                                        </p:attrNameLst>
                                      </p:cBhvr>
                                      <p:to>
                                        <p:strVal val="visible"/>
                                      </p:to>
                                    </p:set>
                                    <p:anim calcmode="lin" valueType="num">
                                      <p:cBhvr>
                                        <p:cTn id="99" dur="150" fill="hold"/>
                                        <p:tgtEl>
                                          <p:spTgt spid="47"/>
                                        </p:tgtEl>
                                        <p:attrNameLst>
                                          <p:attrName>ppt_w</p:attrName>
                                        </p:attrNameLst>
                                      </p:cBhvr>
                                      <p:tavLst>
                                        <p:tav tm="0">
                                          <p:val>
                                            <p:fltVal val="0"/>
                                          </p:val>
                                        </p:tav>
                                        <p:tav tm="100000">
                                          <p:val>
                                            <p:strVal val="#ppt_w"/>
                                          </p:val>
                                        </p:tav>
                                      </p:tavLst>
                                    </p:anim>
                                    <p:anim calcmode="lin" valueType="num">
                                      <p:cBhvr>
                                        <p:cTn id="100" dur="150" fill="hold"/>
                                        <p:tgtEl>
                                          <p:spTgt spid="47"/>
                                        </p:tgtEl>
                                        <p:attrNameLst>
                                          <p:attrName>ppt_h</p:attrName>
                                        </p:attrNameLst>
                                      </p:cBhvr>
                                      <p:tavLst>
                                        <p:tav tm="0">
                                          <p:val>
                                            <p:fltVal val="0"/>
                                          </p:val>
                                        </p:tav>
                                        <p:tav tm="100000">
                                          <p:val>
                                            <p:strVal val="#ppt_h"/>
                                          </p:val>
                                        </p:tav>
                                      </p:tavLst>
                                    </p:anim>
                                    <p:animEffect transition="in" filter="fade">
                                      <p:cBhvr>
                                        <p:cTn id="101" dur="150"/>
                                        <p:tgtEl>
                                          <p:spTgt spid="47"/>
                                        </p:tgtEl>
                                      </p:cBhvr>
                                    </p:animEffect>
                                  </p:childTnLst>
                                </p:cTn>
                              </p:par>
                            </p:childTnLst>
                          </p:cTn>
                        </p:par>
                        <p:par>
                          <p:cTn id="102" fill="hold">
                            <p:stCondLst>
                              <p:cond delay="2050"/>
                            </p:stCondLst>
                            <p:childTnLst>
                              <p:par>
                                <p:cTn id="103" presetID="53" presetClass="entr" presetSubtype="16" fill="hold" grpId="0" nodeType="after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p:cTn id="105" dur="150" fill="hold"/>
                                        <p:tgtEl>
                                          <p:spTgt spid="38"/>
                                        </p:tgtEl>
                                        <p:attrNameLst>
                                          <p:attrName>ppt_w</p:attrName>
                                        </p:attrNameLst>
                                      </p:cBhvr>
                                      <p:tavLst>
                                        <p:tav tm="0">
                                          <p:val>
                                            <p:fltVal val="0"/>
                                          </p:val>
                                        </p:tav>
                                        <p:tav tm="100000">
                                          <p:val>
                                            <p:strVal val="#ppt_w"/>
                                          </p:val>
                                        </p:tav>
                                      </p:tavLst>
                                    </p:anim>
                                    <p:anim calcmode="lin" valueType="num">
                                      <p:cBhvr>
                                        <p:cTn id="106" dur="150" fill="hold"/>
                                        <p:tgtEl>
                                          <p:spTgt spid="38"/>
                                        </p:tgtEl>
                                        <p:attrNameLst>
                                          <p:attrName>ppt_h</p:attrName>
                                        </p:attrNameLst>
                                      </p:cBhvr>
                                      <p:tavLst>
                                        <p:tav tm="0">
                                          <p:val>
                                            <p:fltVal val="0"/>
                                          </p:val>
                                        </p:tav>
                                        <p:tav tm="100000">
                                          <p:val>
                                            <p:strVal val="#ppt_h"/>
                                          </p:val>
                                        </p:tav>
                                      </p:tavLst>
                                    </p:anim>
                                    <p:animEffect transition="in" filter="fade">
                                      <p:cBhvr>
                                        <p:cTn id="107" dur="150"/>
                                        <p:tgtEl>
                                          <p:spTgt spid="38"/>
                                        </p:tgtEl>
                                      </p:cBhvr>
                                    </p:animEffect>
                                  </p:childTnLst>
                                </p:cTn>
                              </p:par>
                            </p:childTnLst>
                          </p:cTn>
                        </p:par>
                        <p:par>
                          <p:cTn id="108" fill="hold">
                            <p:stCondLst>
                              <p:cond delay="2200"/>
                            </p:stCondLst>
                            <p:childTnLst>
                              <p:par>
                                <p:cTn id="109" presetID="53" presetClass="entr" presetSubtype="16" fill="hold" grpId="0" nodeType="afterEffect">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cBhvr>
                                        <p:cTn id="111" dur="150" fill="hold"/>
                                        <p:tgtEl>
                                          <p:spTgt spid="44"/>
                                        </p:tgtEl>
                                        <p:attrNameLst>
                                          <p:attrName>ppt_w</p:attrName>
                                        </p:attrNameLst>
                                      </p:cBhvr>
                                      <p:tavLst>
                                        <p:tav tm="0">
                                          <p:val>
                                            <p:fltVal val="0"/>
                                          </p:val>
                                        </p:tav>
                                        <p:tav tm="100000">
                                          <p:val>
                                            <p:strVal val="#ppt_w"/>
                                          </p:val>
                                        </p:tav>
                                      </p:tavLst>
                                    </p:anim>
                                    <p:anim calcmode="lin" valueType="num">
                                      <p:cBhvr>
                                        <p:cTn id="112" dur="150" fill="hold"/>
                                        <p:tgtEl>
                                          <p:spTgt spid="44"/>
                                        </p:tgtEl>
                                        <p:attrNameLst>
                                          <p:attrName>ppt_h</p:attrName>
                                        </p:attrNameLst>
                                      </p:cBhvr>
                                      <p:tavLst>
                                        <p:tav tm="0">
                                          <p:val>
                                            <p:fltVal val="0"/>
                                          </p:val>
                                        </p:tav>
                                        <p:tav tm="100000">
                                          <p:val>
                                            <p:strVal val="#ppt_h"/>
                                          </p:val>
                                        </p:tav>
                                      </p:tavLst>
                                    </p:anim>
                                    <p:animEffect transition="in" filter="fade">
                                      <p:cBhvr>
                                        <p:cTn id="113" dur="150"/>
                                        <p:tgtEl>
                                          <p:spTgt spid="44"/>
                                        </p:tgtEl>
                                      </p:cBhvr>
                                    </p:animEffect>
                                  </p:childTnLst>
                                </p:cTn>
                              </p:par>
                            </p:childTnLst>
                          </p:cTn>
                        </p:par>
                        <p:par>
                          <p:cTn id="114" fill="hold">
                            <p:stCondLst>
                              <p:cond delay="2350"/>
                            </p:stCondLst>
                            <p:childTnLst>
                              <p:par>
                                <p:cTn id="115" presetID="53" presetClass="entr" presetSubtype="16" fill="hold" grpId="0" nodeType="afterEffect">
                                  <p:stCondLst>
                                    <p:cond delay="0"/>
                                  </p:stCondLst>
                                  <p:childTnLst>
                                    <p:set>
                                      <p:cBhvr>
                                        <p:cTn id="116" dur="1" fill="hold">
                                          <p:stCondLst>
                                            <p:cond delay="0"/>
                                          </p:stCondLst>
                                        </p:cTn>
                                        <p:tgtEl>
                                          <p:spTgt spid="45"/>
                                        </p:tgtEl>
                                        <p:attrNameLst>
                                          <p:attrName>style.visibility</p:attrName>
                                        </p:attrNameLst>
                                      </p:cBhvr>
                                      <p:to>
                                        <p:strVal val="visible"/>
                                      </p:to>
                                    </p:set>
                                    <p:anim calcmode="lin" valueType="num">
                                      <p:cBhvr>
                                        <p:cTn id="117" dur="150" fill="hold"/>
                                        <p:tgtEl>
                                          <p:spTgt spid="45"/>
                                        </p:tgtEl>
                                        <p:attrNameLst>
                                          <p:attrName>ppt_w</p:attrName>
                                        </p:attrNameLst>
                                      </p:cBhvr>
                                      <p:tavLst>
                                        <p:tav tm="0">
                                          <p:val>
                                            <p:fltVal val="0"/>
                                          </p:val>
                                        </p:tav>
                                        <p:tav tm="100000">
                                          <p:val>
                                            <p:strVal val="#ppt_w"/>
                                          </p:val>
                                        </p:tav>
                                      </p:tavLst>
                                    </p:anim>
                                    <p:anim calcmode="lin" valueType="num">
                                      <p:cBhvr>
                                        <p:cTn id="118" dur="150" fill="hold"/>
                                        <p:tgtEl>
                                          <p:spTgt spid="45"/>
                                        </p:tgtEl>
                                        <p:attrNameLst>
                                          <p:attrName>ppt_h</p:attrName>
                                        </p:attrNameLst>
                                      </p:cBhvr>
                                      <p:tavLst>
                                        <p:tav tm="0">
                                          <p:val>
                                            <p:fltVal val="0"/>
                                          </p:val>
                                        </p:tav>
                                        <p:tav tm="100000">
                                          <p:val>
                                            <p:strVal val="#ppt_h"/>
                                          </p:val>
                                        </p:tav>
                                      </p:tavLst>
                                    </p:anim>
                                    <p:animEffect transition="in" filter="fade">
                                      <p:cBhvr>
                                        <p:cTn id="119" dur="150"/>
                                        <p:tgtEl>
                                          <p:spTgt spid="45"/>
                                        </p:tgtEl>
                                      </p:cBhvr>
                                    </p:animEffect>
                                  </p:childTnLst>
                                </p:cTn>
                              </p:par>
                            </p:childTnLst>
                          </p:cTn>
                        </p:par>
                        <p:par>
                          <p:cTn id="120" fill="hold">
                            <p:stCondLst>
                              <p:cond delay="2500"/>
                            </p:stCondLst>
                            <p:childTnLst>
                              <p:par>
                                <p:cTn id="121" presetID="53" presetClass="entr" presetSubtype="16" fill="hold" grpId="0" nodeType="afterEffect">
                                  <p:stCondLst>
                                    <p:cond delay="0"/>
                                  </p:stCondLst>
                                  <p:childTnLst>
                                    <p:set>
                                      <p:cBhvr>
                                        <p:cTn id="122" dur="1" fill="hold">
                                          <p:stCondLst>
                                            <p:cond delay="0"/>
                                          </p:stCondLst>
                                        </p:cTn>
                                        <p:tgtEl>
                                          <p:spTgt spid="49"/>
                                        </p:tgtEl>
                                        <p:attrNameLst>
                                          <p:attrName>style.visibility</p:attrName>
                                        </p:attrNameLst>
                                      </p:cBhvr>
                                      <p:to>
                                        <p:strVal val="visible"/>
                                      </p:to>
                                    </p:set>
                                    <p:anim calcmode="lin" valueType="num">
                                      <p:cBhvr>
                                        <p:cTn id="123" dur="150" fill="hold"/>
                                        <p:tgtEl>
                                          <p:spTgt spid="49"/>
                                        </p:tgtEl>
                                        <p:attrNameLst>
                                          <p:attrName>ppt_w</p:attrName>
                                        </p:attrNameLst>
                                      </p:cBhvr>
                                      <p:tavLst>
                                        <p:tav tm="0">
                                          <p:val>
                                            <p:fltVal val="0"/>
                                          </p:val>
                                        </p:tav>
                                        <p:tav tm="100000">
                                          <p:val>
                                            <p:strVal val="#ppt_w"/>
                                          </p:val>
                                        </p:tav>
                                      </p:tavLst>
                                    </p:anim>
                                    <p:anim calcmode="lin" valueType="num">
                                      <p:cBhvr>
                                        <p:cTn id="124" dur="150" fill="hold"/>
                                        <p:tgtEl>
                                          <p:spTgt spid="49"/>
                                        </p:tgtEl>
                                        <p:attrNameLst>
                                          <p:attrName>ppt_h</p:attrName>
                                        </p:attrNameLst>
                                      </p:cBhvr>
                                      <p:tavLst>
                                        <p:tav tm="0">
                                          <p:val>
                                            <p:fltVal val="0"/>
                                          </p:val>
                                        </p:tav>
                                        <p:tav tm="100000">
                                          <p:val>
                                            <p:strVal val="#ppt_h"/>
                                          </p:val>
                                        </p:tav>
                                      </p:tavLst>
                                    </p:anim>
                                    <p:animEffect transition="in" filter="fade">
                                      <p:cBhvr>
                                        <p:cTn id="125" dur="1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7" grpId="0"/>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ekstvak 9"/>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
        <p:nvSpPr>
          <p:cNvPr id="11" name="Title 1">
            <a:extLst>
              <a:ext uri="{FF2B5EF4-FFF2-40B4-BE49-F238E27FC236}">
                <a16:creationId xmlns:a16="http://schemas.microsoft.com/office/drawing/2014/main" id="{C58360DD-8397-443F-8FA1-2FB3F14BBF73}"/>
              </a:ext>
            </a:extLst>
          </p:cNvPr>
          <p:cNvSpPr txBox="1">
            <a:spLocks/>
          </p:cNvSpPr>
          <p:nvPr/>
        </p:nvSpPr>
        <p:spPr>
          <a:xfrm>
            <a:off x="1007706" y="3005682"/>
            <a:ext cx="10176588" cy="1836692"/>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70000"/>
              </a:lnSpc>
            </a:pPr>
            <a:endParaRPr lang="en-US" sz="12300" dirty="0">
              <a:solidFill>
                <a:srgbClr val="820000"/>
              </a:solidFill>
              <a:latin typeface="Garamond" panose="02020404030301010803" pitchFamily="18" charset="0"/>
            </a:endParaRPr>
          </a:p>
          <a:p>
            <a:pPr>
              <a:lnSpc>
                <a:spcPct val="170000"/>
              </a:lnSpc>
            </a:pPr>
            <a:r>
              <a:rPr lang="en-US" sz="14400" dirty="0">
                <a:latin typeface="Garamond" panose="02020404030301010803" pitchFamily="18" charset="0"/>
              </a:rPr>
              <a:t>Where do you sit in the ecosystem of research activity? </a:t>
            </a:r>
            <a:r>
              <a:rPr lang="en-US" sz="14400" dirty="0" smtClean="0">
                <a:latin typeface="Garamond" panose="02020404030301010803" pitchFamily="18" charset="0"/>
              </a:rPr>
              <a:t> Why are you here, and what do you want to take away?</a:t>
            </a:r>
            <a:endParaRPr lang="en-US" sz="12300" dirty="0" smtClean="0">
              <a:solidFill>
                <a:srgbClr val="820000"/>
              </a:solidFill>
              <a:latin typeface="Garamond" panose="02020404030301010803" pitchFamily="18" charset="0"/>
            </a:endParaRPr>
          </a:p>
          <a:p>
            <a:r>
              <a:rPr lang="en-US" sz="2800" dirty="0" smtClean="0">
                <a:latin typeface="Garamond" panose="02020404030301010803" pitchFamily="18" charset="0"/>
                <a:ea typeface="+mn-ea"/>
                <a:cs typeface="+mn-cs"/>
              </a:rPr>
              <a:t/>
            </a:r>
            <a:br>
              <a:rPr lang="en-US" sz="2800" dirty="0" smtClean="0">
                <a:latin typeface="Garamond" panose="02020404030301010803" pitchFamily="18" charset="0"/>
                <a:ea typeface="+mn-ea"/>
                <a:cs typeface="+mn-cs"/>
              </a:rPr>
            </a:br>
            <a:endParaRPr lang="en-US" sz="2800" dirty="0">
              <a:latin typeface="Garamond" panose="02020404030301010803" pitchFamily="18" charset="0"/>
              <a:ea typeface="+mn-ea"/>
              <a:cs typeface="+mn-cs"/>
            </a:endParaRPr>
          </a:p>
        </p:txBody>
      </p:sp>
    </p:spTree>
    <p:extLst>
      <p:ext uri="{BB962C8B-B14F-4D97-AF65-F5344CB8AC3E}">
        <p14:creationId xmlns:p14="http://schemas.microsoft.com/office/powerpoint/2010/main" val="619657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ekstvak 9"/>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
        <p:nvSpPr>
          <p:cNvPr id="3" name="Rechthoek 2"/>
          <p:cNvSpPr/>
          <p:nvPr/>
        </p:nvSpPr>
        <p:spPr>
          <a:xfrm>
            <a:off x="1981200" y="2723580"/>
            <a:ext cx="8229600" cy="2505366"/>
          </a:xfrm>
          <a:prstGeom prst="rect">
            <a:avLst/>
          </a:prstGeom>
        </p:spPr>
        <p:txBody>
          <a:bodyPr wrap="square">
            <a:spAutoFit/>
          </a:bodyPr>
          <a:lstStyle/>
          <a:p>
            <a:pPr algn="ctr">
              <a:lnSpc>
                <a:spcPct val="150000"/>
              </a:lnSpc>
            </a:pPr>
            <a:r>
              <a:rPr lang="en-US" sz="3600" dirty="0" smtClean="0">
                <a:latin typeface="Garamond" panose="02020404030301010803" pitchFamily="18" charset="0"/>
              </a:rPr>
              <a:t>Are science communication and societal impact integrated in the (research) strategy of your institution?</a:t>
            </a:r>
            <a:endParaRPr lang="nl-NL" sz="3600" dirty="0"/>
          </a:p>
        </p:txBody>
      </p:sp>
    </p:spTree>
    <p:extLst>
      <p:ext uri="{BB962C8B-B14F-4D97-AF65-F5344CB8AC3E}">
        <p14:creationId xmlns:p14="http://schemas.microsoft.com/office/powerpoint/2010/main" val="4059342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5" name="Title 1">
            <a:extLst>
              <a:ext uri="{FF2B5EF4-FFF2-40B4-BE49-F238E27FC236}">
                <a16:creationId xmlns:a16="http://schemas.microsoft.com/office/drawing/2014/main" id="{C58360DD-8397-443F-8FA1-2FB3F14BBF73}"/>
              </a:ext>
            </a:extLst>
          </p:cNvPr>
          <p:cNvSpPr txBox="1">
            <a:spLocks/>
          </p:cNvSpPr>
          <p:nvPr/>
        </p:nvSpPr>
        <p:spPr>
          <a:xfrm>
            <a:off x="1007706" y="2717711"/>
            <a:ext cx="10176588" cy="1836692"/>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2300" dirty="0"/>
              <a:t>	</a:t>
            </a:r>
          </a:p>
          <a:p>
            <a:endParaRPr lang="en-US" sz="7600" dirty="0" smtClean="0">
              <a:solidFill>
                <a:srgbClr val="820000"/>
              </a:solidFill>
              <a:latin typeface="Garamond" panose="02020404030301010803" pitchFamily="18" charset="0"/>
            </a:endParaRPr>
          </a:p>
          <a:p>
            <a:r>
              <a:rPr lang="en-US" sz="2800" dirty="0" smtClean="0">
                <a:latin typeface="Garamond" panose="02020404030301010803" pitchFamily="18" charset="0"/>
                <a:ea typeface="+mn-ea"/>
                <a:cs typeface="+mn-cs"/>
              </a:rPr>
              <a:t/>
            </a:r>
            <a:br>
              <a:rPr lang="en-US" sz="2800" dirty="0" smtClean="0">
                <a:latin typeface="Garamond" panose="02020404030301010803" pitchFamily="18" charset="0"/>
                <a:ea typeface="+mn-ea"/>
                <a:cs typeface="+mn-cs"/>
              </a:rPr>
            </a:br>
            <a:endParaRPr lang="en-US" sz="2800" dirty="0">
              <a:latin typeface="Garamond" panose="02020404030301010803" pitchFamily="18" charset="0"/>
              <a:ea typeface="+mn-ea"/>
              <a:cs typeface="+mn-cs"/>
            </a:endParaRPr>
          </a:p>
        </p:txBody>
      </p:sp>
      <p:sp>
        <p:nvSpPr>
          <p:cNvPr id="10" name="Tekstvak 9"/>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2215501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5" name="Title 1">
            <a:extLst>
              <a:ext uri="{FF2B5EF4-FFF2-40B4-BE49-F238E27FC236}">
                <a16:creationId xmlns:a16="http://schemas.microsoft.com/office/drawing/2014/main" id="{C58360DD-8397-443F-8FA1-2FB3F14BBF73}"/>
              </a:ext>
            </a:extLst>
          </p:cNvPr>
          <p:cNvSpPr txBox="1">
            <a:spLocks/>
          </p:cNvSpPr>
          <p:nvPr/>
        </p:nvSpPr>
        <p:spPr>
          <a:xfrm>
            <a:off x="910357" y="2028831"/>
            <a:ext cx="10176588" cy="653144"/>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smtClean="0">
                <a:solidFill>
                  <a:srgbClr val="820000"/>
                </a:solidFill>
                <a:latin typeface="Garamond" panose="02020404030301010803" pitchFamily="18" charset="0"/>
              </a:rPr>
              <a:t>CASE STUDY EXERCISE</a:t>
            </a:r>
          </a:p>
          <a:p>
            <a:r>
              <a:rPr lang="en-US" sz="2200" dirty="0" smtClean="0">
                <a:latin typeface="Frutiger LT Std 45 Light" panose="020B0402020204020204" pitchFamily="34" charset="0"/>
                <a:ea typeface="+mn-ea"/>
                <a:cs typeface="+mn-cs"/>
              </a:rPr>
              <a:t/>
            </a:r>
            <a:br>
              <a:rPr lang="en-US" sz="2200" dirty="0" smtClean="0">
                <a:latin typeface="Frutiger LT Std 45 Light" panose="020B0402020204020204" pitchFamily="34" charset="0"/>
                <a:ea typeface="+mn-ea"/>
                <a:cs typeface="+mn-cs"/>
              </a:rPr>
            </a:br>
            <a:endParaRPr lang="en-US" sz="2200" dirty="0">
              <a:latin typeface="Frutiger LT Std 45 Light" panose="020B0402020204020204" pitchFamily="34" charset="0"/>
              <a:ea typeface="+mn-ea"/>
              <a:cs typeface="+mn-cs"/>
            </a:endParaRPr>
          </a:p>
        </p:txBody>
      </p:sp>
      <p:sp>
        <p:nvSpPr>
          <p:cNvPr id="11" name="Tekstvak 10"/>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
        <p:nvSpPr>
          <p:cNvPr id="3" name="Tekstvak 2"/>
          <p:cNvSpPr txBox="1"/>
          <p:nvPr/>
        </p:nvSpPr>
        <p:spPr>
          <a:xfrm>
            <a:off x="1054671" y="2471959"/>
            <a:ext cx="10032274" cy="1046440"/>
          </a:xfrm>
          <a:prstGeom prst="rect">
            <a:avLst/>
          </a:prstGeom>
          <a:noFill/>
        </p:spPr>
        <p:txBody>
          <a:bodyPr wrap="square" rtlCol="0">
            <a:spAutoFit/>
          </a:bodyPr>
          <a:lstStyle/>
          <a:p>
            <a:pPr algn="ctr"/>
            <a:r>
              <a:rPr lang="nl-NL" sz="2200" b="1" i="1" dirty="0" smtClean="0">
                <a:latin typeface="Garamond" panose="02020404030301010803" pitchFamily="18" charset="0"/>
              </a:rPr>
              <a:t>A proposal to improve the societal impact of your </a:t>
            </a:r>
            <a:r>
              <a:rPr lang="nl-NL" sz="2200" b="1" i="1" dirty="0" err="1" smtClean="0">
                <a:latin typeface="Garamond" panose="02020404030301010803" pitchFamily="18" charset="0"/>
              </a:rPr>
              <a:t>institute</a:t>
            </a:r>
            <a:r>
              <a:rPr lang="nl-NL" sz="2200" b="1" i="1" dirty="0">
                <a:latin typeface="Garamond" panose="02020404030301010803" pitchFamily="18" charset="0"/>
              </a:rPr>
              <a:t> </a:t>
            </a:r>
            <a:r>
              <a:rPr lang="nl-NL" sz="2200" b="1" i="1" dirty="0" smtClean="0">
                <a:latin typeface="Garamond" panose="02020404030301010803" pitchFamily="18" charset="0"/>
              </a:rPr>
              <a:t/>
            </a:r>
            <a:br>
              <a:rPr lang="nl-NL" sz="2200" b="1" i="1" dirty="0" smtClean="0">
                <a:latin typeface="Garamond" panose="02020404030301010803" pitchFamily="18" charset="0"/>
              </a:rPr>
            </a:br>
            <a:r>
              <a:rPr lang="nl-NL" sz="2200" b="1" i="1" dirty="0" err="1" smtClean="0">
                <a:latin typeface="Garamond" panose="02020404030301010803" pitchFamily="18" charset="0"/>
              </a:rPr>
              <a:t>by</a:t>
            </a:r>
            <a:r>
              <a:rPr lang="nl-NL" sz="2200" b="1" i="1" dirty="0" smtClean="0">
                <a:latin typeface="Garamond" panose="02020404030301010803" pitchFamily="18" charset="0"/>
              </a:rPr>
              <a:t> integrating effective science communication methods and tools</a:t>
            </a:r>
          </a:p>
          <a:p>
            <a:endParaRPr lang="nl-NL" dirty="0"/>
          </a:p>
        </p:txBody>
      </p:sp>
      <p:sp>
        <p:nvSpPr>
          <p:cNvPr id="6" name="Tekstvak 5"/>
          <p:cNvSpPr txBox="1"/>
          <p:nvPr/>
        </p:nvSpPr>
        <p:spPr>
          <a:xfrm>
            <a:off x="1054671" y="3321705"/>
            <a:ext cx="10189029" cy="2800767"/>
          </a:xfrm>
          <a:prstGeom prst="rect">
            <a:avLst/>
          </a:prstGeom>
          <a:noFill/>
        </p:spPr>
        <p:txBody>
          <a:bodyPr wrap="square" rtlCol="0">
            <a:spAutoFit/>
          </a:bodyPr>
          <a:lstStyle/>
          <a:p>
            <a:r>
              <a:rPr lang="en-CA" sz="1600" b="1" dirty="0" smtClean="0">
                <a:latin typeface="Garamond" panose="02020404030301010803" pitchFamily="18" charset="0"/>
              </a:rPr>
              <a:t>Schedule</a:t>
            </a:r>
          </a:p>
          <a:p>
            <a:endParaRPr lang="en-CA" sz="1600" b="1" u="sng" dirty="0">
              <a:latin typeface="Garamond" panose="02020404030301010803" pitchFamily="18" charset="0"/>
            </a:endParaRPr>
          </a:p>
          <a:p>
            <a:r>
              <a:rPr lang="en-CA" sz="1600" b="1" u="sng" dirty="0" smtClean="0">
                <a:latin typeface="Garamond" panose="02020404030301010803" pitchFamily="18" charset="0"/>
              </a:rPr>
              <a:t>Session </a:t>
            </a:r>
            <a:r>
              <a:rPr lang="en-CA" sz="1600" b="1" u="sng" dirty="0">
                <a:latin typeface="Garamond" panose="02020404030301010803" pitchFamily="18" charset="0"/>
              </a:rPr>
              <a:t>1 – Monday 14 September</a:t>
            </a:r>
            <a:endParaRPr lang="nl-NL" sz="1600" dirty="0">
              <a:latin typeface="Garamond" panose="02020404030301010803" pitchFamily="18" charset="0"/>
            </a:endParaRPr>
          </a:p>
          <a:p>
            <a:pPr lvl="0"/>
            <a:r>
              <a:rPr lang="en-CA" sz="1600" dirty="0">
                <a:latin typeface="Garamond" panose="02020404030301010803" pitchFamily="18" charset="0"/>
              </a:rPr>
              <a:t>Introduction to the course </a:t>
            </a:r>
            <a:r>
              <a:rPr lang="en-CA" sz="1600" dirty="0" smtClean="0">
                <a:latin typeface="Garamond" panose="02020404030301010803" pitchFamily="18" charset="0"/>
              </a:rPr>
              <a:t>exercise</a:t>
            </a:r>
            <a:endParaRPr lang="nl-NL" sz="1600" dirty="0">
              <a:latin typeface="Garamond" panose="02020404030301010803" pitchFamily="18" charset="0"/>
            </a:endParaRPr>
          </a:p>
          <a:p>
            <a:r>
              <a:rPr lang="en-CA" sz="1600" b="1" u="sng" dirty="0">
                <a:latin typeface="Garamond" panose="02020404030301010803" pitchFamily="18" charset="0"/>
              </a:rPr>
              <a:t>Session 2 – Wednesday 16 September</a:t>
            </a:r>
            <a:endParaRPr lang="nl-NL" sz="1600" dirty="0">
              <a:latin typeface="Garamond" panose="02020404030301010803" pitchFamily="18" charset="0"/>
            </a:endParaRPr>
          </a:p>
          <a:p>
            <a:r>
              <a:rPr lang="en-CA" sz="1600" dirty="0">
                <a:latin typeface="Garamond" panose="02020404030301010803" pitchFamily="18" charset="0"/>
              </a:rPr>
              <a:t>Group discussion about the stakeholders that need to be involved, internally and externally:</a:t>
            </a:r>
            <a:endParaRPr lang="nl-NL" sz="1600" dirty="0">
              <a:latin typeface="Garamond" panose="02020404030301010803" pitchFamily="18" charset="0"/>
            </a:endParaRPr>
          </a:p>
          <a:p>
            <a:pPr lvl="0"/>
            <a:r>
              <a:rPr lang="en-CA" sz="1600" dirty="0">
                <a:latin typeface="Garamond" panose="02020404030301010803" pitchFamily="18" charset="0"/>
              </a:rPr>
              <a:t>Identify stakeholders with respect to achieving your goals</a:t>
            </a:r>
            <a:endParaRPr lang="nl-NL" sz="1600" dirty="0">
              <a:latin typeface="Garamond" panose="02020404030301010803" pitchFamily="18" charset="0"/>
            </a:endParaRPr>
          </a:p>
          <a:p>
            <a:pPr lvl="0"/>
            <a:r>
              <a:rPr lang="en-CA" sz="1600" dirty="0">
                <a:latin typeface="Garamond" panose="02020404030301010803" pitchFamily="18" charset="0"/>
              </a:rPr>
              <a:t>Discuss the different benefits from the perspectives of the different stakeholders</a:t>
            </a:r>
            <a:endParaRPr lang="nl-NL" sz="1600" dirty="0">
              <a:latin typeface="Garamond" panose="02020404030301010803" pitchFamily="18" charset="0"/>
            </a:endParaRPr>
          </a:p>
          <a:p>
            <a:pPr lvl="0"/>
            <a:r>
              <a:rPr lang="en-CA" sz="1600" dirty="0">
                <a:latin typeface="Garamond" panose="02020404030301010803" pitchFamily="18" charset="0"/>
              </a:rPr>
              <a:t>How to address the stakeholders and convince them to be involved (aka communication for science communication)</a:t>
            </a:r>
            <a:endParaRPr lang="nl-NL" sz="1600" dirty="0">
              <a:latin typeface="Garamond" panose="02020404030301010803" pitchFamily="18" charset="0"/>
            </a:endParaRPr>
          </a:p>
          <a:p>
            <a:r>
              <a:rPr lang="en-CA" sz="1600" b="1" u="sng" dirty="0">
                <a:latin typeface="Garamond" panose="02020404030301010803" pitchFamily="18" charset="0"/>
              </a:rPr>
              <a:t>Session 3 – Friday 18 September</a:t>
            </a:r>
            <a:endParaRPr lang="nl-NL" sz="1600" dirty="0">
              <a:latin typeface="Garamond" panose="02020404030301010803" pitchFamily="18" charset="0"/>
            </a:endParaRPr>
          </a:p>
          <a:p>
            <a:r>
              <a:rPr lang="en-CA" sz="1600" dirty="0">
                <a:latin typeface="Garamond" panose="02020404030301010803" pitchFamily="18" charset="0"/>
              </a:rPr>
              <a:t>Everyone presents their plan in a (powerpoint) presentation of 5 minutes, followed by a brief Q&amp;A</a:t>
            </a:r>
            <a:endParaRPr lang="nl-NL" sz="1600" dirty="0">
              <a:latin typeface="Garamond" panose="02020404030301010803" pitchFamily="18" charset="0"/>
            </a:endParaRPr>
          </a:p>
        </p:txBody>
      </p:sp>
    </p:spTree>
    <p:extLst>
      <p:ext uri="{BB962C8B-B14F-4D97-AF65-F5344CB8AC3E}">
        <p14:creationId xmlns:p14="http://schemas.microsoft.com/office/powerpoint/2010/main" val="1040373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600" dirty="0" smtClean="0">
                <a:latin typeface="Garamond" panose="02020404030301010803" pitchFamily="18" charset="0"/>
              </a:rPr>
              <a:t/>
            </a:r>
            <a:br>
              <a:rPr lang="nl-NL" sz="3600" dirty="0" smtClean="0">
                <a:latin typeface="Garamond" panose="02020404030301010803" pitchFamily="18" charset="0"/>
              </a:rPr>
            </a:br>
            <a:r>
              <a:rPr lang="nl-NL" sz="6500" b="1" dirty="0" smtClean="0">
                <a:solidFill>
                  <a:srgbClr val="820000"/>
                </a:solidFill>
                <a:latin typeface="Garamond" panose="02020404030301010803" pitchFamily="18" charset="0"/>
              </a:rPr>
              <a:t>Break</a:t>
            </a:r>
          </a:p>
          <a:p>
            <a:pPr algn="ctr">
              <a:lnSpc>
                <a:spcPct val="134000"/>
              </a:lnSpc>
              <a:spcAft>
                <a:spcPts val="600"/>
              </a:spcAft>
            </a:pPr>
            <a:r>
              <a:rPr lang="nl-NL" sz="4000" i="1" dirty="0" smtClean="0">
                <a:latin typeface="Garamond" panose="02020404030301010803" pitchFamily="18" charset="0"/>
              </a:rPr>
              <a:t>We will be back at </a:t>
            </a:r>
            <a:r>
              <a:rPr lang="nl-NL" sz="4000" b="1" i="1" dirty="0" smtClean="0">
                <a:latin typeface="Garamond" panose="02020404030301010803" pitchFamily="18" charset="0"/>
              </a:rPr>
              <a:t>11.10 (GMT+2)</a:t>
            </a:r>
            <a:r>
              <a:rPr lang="nl-NL" sz="3600" dirty="0" smtClean="0">
                <a:latin typeface="Garamond" panose="02020404030301010803" pitchFamily="18" charset="0"/>
              </a:rPr>
              <a:t/>
            </a:r>
            <a:br>
              <a:rPr lang="nl-NL" sz="3600" dirty="0" smtClean="0">
                <a:latin typeface="Garamond" panose="02020404030301010803" pitchFamily="18" charset="0"/>
              </a:rPr>
            </a:br>
            <a:endParaRPr lang="nl-NL" sz="3600" dirty="0">
              <a:latin typeface="Garamond" panose="02020404030301010803" pitchFamily="18" charset="0"/>
            </a:endParaRPr>
          </a:p>
        </p:txBody>
      </p:sp>
      <p:sp>
        <p:nvSpPr>
          <p:cNvPr id="12" name="Tekstvak 11"/>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
        <p:nvSpPr>
          <p:cNvPr id="11" name="Tekstvak 10"/>
          <p:cNvSpPr txBox="1"/>
          <p:nvPr/>
        </p:nvSpPr>
        <p:spPr>
          <a:xfrm>
            <a:off x="10119360" y="6234477"/>
            <a:ext cx="1979749" cy="523220"/>
          </a:xfrm>
          <a:prstGeom prst="rect">
            <a:avLst/>
          </a:prstGeom>
          <a:noFill/>
        </p:spPr>
        <p:txBody>
          <a:bodyPr wrap="square" rtlCol="0">
            <a:spAutoFit/>
          </a:bodyPr>
          <a:lstStyle/>
          <a:p>
            <a:pPr algn="r"/>
            <a:r>
              <a:rPr lang="nl-NL" sz="2800" b="1" dirty="0" smtClean="0">
                <a:latin typeface="Garamond" panose="02020404030301010803" pitchFamily="18" charset="0"/>
              </a:rPr>
              <a:t>#SciCom20</a:t>
            </a:r>
            <a:endParaRPr lang="nl-NL" sz="2800" b="1" dirty="0">
              <a:latin typeface="Garamond" panose="02020404030301010803" pitchFamily="18" charset="0"/>
            </a:endParaRPr>
          </a:p>
        </p:txBody>
      </p:sp>
    </p:spTree>
    <p:extLst>
      <p:ext uri="{BB962C8B-B14F-4D97-AF65-F5344CB8AC3E}">
        <p14:creationId xmlns:p14="http://schemas.microsoft.com/office/powerpoint/2010/main" val="684679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6500" b="1" dirty="0" smtClean="0">
                <a:solidFill>
                  <a:srgbClr val="820000"/>
                </a:solidFill>
                <a:latin typeface="Garamond" panose="02020404030301010803" pitchFamily="18" charset="0"/>
              </a:rPr>
              <a:t>Paul Manners</a:t>
            </a:r>
          </a:p>
          <a:p>
            <a:pPr algn="ctr"/>
            <a:r>
              <a:rPr lang="en-US" sz="3400" i="1" dirty="0">
                <a:latin typeface="Garamond" panose="02020404030301010803" pitchFamily="18" charset="0"/>
              </a:rPr>
              <a:t>Founding Director of the National Co-</a:t>
            </a:r>
            <a:r>
              <a:rPr lang="en-US" sz="3400" i="1" dirty="0" err="1">
                <a:latin typeface="Garamond" panose="02020404030301010803" pitchFamily="18" charset="0"/>
              </a:rPr>
              <a:t>ordinating</a:t>
            </a:r>
            <a:r>
              <a:rPr lang="en-US" sz="3400" i="1" dirty="0">
                <a:latin typeface="Garamond" panose="02020404030301010803" pitchFamily="18" charset="0"/>
              </a:rPr>
              <a:t> </a:t>
            </a:r>
            <a:r>
              <a:rPr lang="en-US" sz="3400" i="1" dirty="0" smtClean="0">
                <a:latin typeface="Garamond" panose="02020404030301010803" pitchFamily="18" charset="0"/>
              </a:rPr>
              <a:t/>
            </a:r>
            <a:br>
              <a:rPr lang="en-US" sz="3400" i="1" dirty="0" smtClean="0">
                <a:latin typeface="Garamond" panose="02020404030301010803" pitchFamily="18" charset="0"/>
              </a:rPr>
            </a:br>
            <a:r>
              <a:rPr lang="en-US" sz="3400" i="1" dirty="0" smtClean="0">
                <a:latin typeface="Garamond" panose="02020404030301010803" pitchFamily="18" charset="0"/>
              </a:rPr>
              <a:t>Centre </a:t>
            </a:r>
            <a:r>
              <a:rPr lang="en-US" sz="3400" i="1" dirty="0">
                <a:latin typeface="Garamond" panose="02020404030301010803" pitchFamily="18" charset="0"/>
              </a:rPr>
              <a:t>for </a:t>
            </a:r>
            <a:r>
              <a:rPr lang="en-US" sz="3400" i="1" dirty="0" smtClean="0">
                <a:latin typeface="Garamond" panose="02020404030301010803" pitchFamily="18" charset="0"/>
              </a:rPr>
              <a:t>Public </a:t>
            </a:r>
            <a:r>
              <a:rPr lang="en-US" sz="3400" i="1" dirty="0">
                <a:latin typeface="Garamond" panose="02020404030301010803" pitchFamily="18" charset="0"/>
              </a:rPr>
              <a:t>Engagement </a:t>
            </a:r>
            <a:r>
              <a:rPr lang="en-US" dirty="0"/>
              <a:t>	</a:t>
            </a:r>
          </a:p>
        </p:txBody>
      </p:sp>
      <p:sp>
        <p:nvSpPr>
          <p:cNvPr id="12" name="Tekstvak 11"/>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34388341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nl-NL" sz="3600" dirty="0" smtClean="0">
                <a:latin typeface="Garamond" panose="02020404030301010803" pitchFamily="18" charset="0"/>
              </a:rPr>
              <a:t/>
            </a:r>
            <a:br>
              <a:rPr lang="nl-NL" sz="3600" dirty="0" smtClean="0">
                <a:latin typeface="Garamond" panose="02020404030301010803" pitchFamily="18" charset="0"/>
              </a:rPr>
            </a:br>
            <a:r>
              <a:rPr lang="nl-NL" sz="6500" b="1" dirty="0" smtClean="0">
                <a:solidFill>
                  <a:srgbClr val="820000"/>
                </a:solidFill>
                <a:latin typeface="Garamond" panose="02020404030301010803" pitchFamily="18" charset="0"/>
              </a:rPr>
              <a:t>Thank you</a:t>
            </a:r>
          </a:p>
          <a:p>
            <a:pPr algn="ctr">
              <a:lnSpc>
                <a:spcPct val="134000"/>
              </a:lnSpc>
              <a:spcAft>
                <a:spcPts val="600"/>
              </a:spcAft>
            </a:pPr>
            <a:r>
              <a:rPr lang="nl-NL" sz="4000" i="1" dirty="0" smtClean="0">
                <a:latin typeface="Garamond" panose="02020404030301010803" pitchFamily="18" charset="0"/>
              </a:rPr>
              <a:t>Enjoy lunch!</a:t>
            </a:r>
          </a:p>
          <a:p>
            <a:pPr algn="ctr">
              <a:lnSpc>
                <a:spcPct val="134000"/>
              </a:lnSpc>
              <a:spcAft>
                <a:spcPts val="600"/>
              </a:spcAft>
            </a:pPr>
            <a:endParaRPr lang="nl-NL" sz="3600" dirty="0">
              <a:latin typeface="Garamond" panose="02020404030301010803" pitchFamily="18" charset="0"/>
            </a:endParaRPr>
          </a:p>
        </p:txBody>
      </p:sp>
      <p:sp>
        <p:nvSpPr>
          <p:cNvPr id="3" name="Tekstvak 2"/>
          <p:cNvSpPr txBox="1"/>
          <p:nvPr/>
        </p:nvSpPr>
        <p:spPr>
          <a:xfrm>
            <a:off x="10119360" y="6234477"/>
            <a:ext cx="1979749" cy="523220"/>
          </a:xfrm>
          <a:prstGeom prst="rect">
            <a:avLst/>
          </a:prstGeom>
          <a:noFill/>
        </p:spPr>
        <p:txBody>
          <a:bodyPr wrap="square" rtlCol="0">
            <a:spAutoFit/>
          </a:bodyPr>
          <a:lstStyle/>
          <a:p>
            <a:pPr algn="r"/>
            <a:r>
              <a:rPr lang="nl-NL" sz="2800" b="1" dirty="0" smtClean="0">
                <a:latin typeface="Garamond" panose="02020404030301010803" pitchFamily="18" charset="0"/>
              </a:rPr>
              <a:t>#SciCom20</a:t>
            </a:r>
            <a:endParaRPr lang="nl-NL" sz="2800" b="1" dirty="0">
              <a:latin typeface="Garamond" panose="02020404030301010803" pitchFamily="18" charset="0"/>
            </a:endParaRPr>
          </a:p>
        </p:txBody>
      </p:sp>
      <p:sp>
        <p:nvSpPr>
          <p:cNvPr id="11" name="Tekstvak 10"/>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192960" y="142409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smtClean="0">
                <a:ln>
                  <a:noFill/>
                </a:ln>
                <a:solidFill>
                  <a:prstClr val="black"/>
                </a:solidFill>
                <a:effectLst/>
                <a:uLnTx/>
                <a:uFillTx/>
                <a:latin typeface="Garamond" panose="02020404030301010803" pitchFamily="18" charset="0"/>
                <a:ea typeface="+mj-ea"/>
                <a:cs typeface="+mj-cs"/>
              </a:rPr>
              <a:t>OVERVIEW OF THE COURSE</a:t>
            </a:r>
            <a:br>
              <a:rPr kumimoji="0" lang="nl-NL" sz="3600" b="0" i="0" u="none" strike="noStrike" kern="1200" cap="none" spc="0" normalizeH="0" baseline="0" noProof="0" dirty="0" smtClean="0">
                <a:ln>
                  <a:noFill/>
                </a:ln>
                <a:solidFill>
                  <a:prstClr val="black"/>
                </a:solidFill>
                <a:effectLst/>
                <a:uLnTx/>
                <a:uFillTx/>
                <a:latin typeface="Garamond" panose="02020404030301010803" pitchFamily="18" charset="0"/>
                <a:ea typeface="+mj-ea"/>
                <a:cs typeface="+mj-cs"/>
              </a:rPr>
            </a:br>
            <a:endParaRPr kumimoji="0" lang="nl-NL" sz="36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496783" y="1560457"/>
            <a:ext cx="7602326" cy="47664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7F7F7F"/>
                </a:solidFill>
                <a:effectLst/>
                <a:uLnTx/>
                <a:uFillTx/>
                <a:latin typeface="Garamond" panose="02020404030301010803" pitchFamily="18" charset="0"/>
                <a:ea typeface="+mj-ea"/>
                <a:cs typeface="+mj-cs"/>
              </a:rPr>
              <a:t>Monday 14 September – Welcome and Introduction to Science Communication for Impact</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7F7F"/>
                </a:solidFill>
                <a:effectLst/>
                <a:uLnTx/>
                <a:uFillTx/>
                <a:latin typeface="Garamond" panose="02020404030301010803" pitchFamily="18" charset="0"/>
                <a:ea typeface="+mj-ea"/>
                <a:cs typeface="+mj-cs"/>
              </a:rPr>
              <a:t>	</a:t>
            </a:r>
            <a:r>
              <a:rPr kumimoji="0" lang="en-US" sz="1400" b="1" i="0" u="none" strike="noStrike" kern="1200" cap="none" spc="0" normalizeH="0" baseline="0" noProof="0" dirty="0" smtClean="0">
                <a:ln>
                  <a:noFill/>
                </a:ln>
                <a:solidFill>
                  <a:srgbClr val="7F7F7F"/>
                </a:solidFill>
                <a:effectLst/>
                <a:uLnTx/>
                <a:uFillTx/>
                <a:latin typeface="Garamond" panose="02020404030301010803" pitchFamily="18" charset="0"/>
                <a:ea typeface="+mj-ea"/>
                <a:cs typeface="+mj-cs"/>
              </a:rPr>
              <a:t>Joost Ravoo &amp; Roy Meijer, and Paul Manners</a:t>
            </a:r>
            <a:r>
              <a:rPr kumimoji="0" lang="en-US" sz="1400" b="1" i="0" u="none" strike="noStrike" kern="1200" cap="none" spc="0" normalizeH="0" baseline="0" noProof="0" dirty="0">
                <a:ln>
                  <a:noFill/>
                </a:ln>
                <a:solidFill>
                  <a:srgbClr val="820000"/>
                </a:solidFill>
                <a:effectLst/>
                <a:uLnTx/>
                <a:uFillTx/>
                <a:latin typeface="Garamond" panose="02020404030301010803" pitchFamily="18" charset="0"/>
                <a:ea typeface="+mj-ea"/>
                <a:cs typeface="+mj-cs"/>
              </a:rPr>
              <a:t>	</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Garamond" panose="02020404030301010803" pitchFamily="18" charset="0"/>
              <a:ea typeface="+mj-ea"/>
              <a:cs typeface="+mj-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dirty="0" smtClean="0">
                <a:ln>
                  <a:noFill/>
                </a:ln>
                <a:effectLst/>
                <a:uLnTx/>
                <a:uFillTx/>
                <a:latin typeface="Garamond" panose="02020404030301010803" pitchFamily="18" charset="0"/>
                <a:ea typeface="+mj-ea"/>
                <a:cs typeface="+mj-cs"/>
              </a:rPr>
              <a:t>Tuesday 15 September – Science communication, university strategies, obstacles and criteria</a:t>
            </a:r>
            <a:r>
              <a:rPr kumimoji="0" lang="en-US" sz="1400" b="0" i="0" u="none" strike="noStrike" kern="1200" cap="none" spc="0" normalizeH="0" baseline="0" noProof="0" dirty="0">
                <a:ln>
                  <a:noFill/>
                </a:ln>
                <a:solidFill>
                  <a:srgbClr val="7F7F7F"/>
                </a:solidFill>
                <a:effectLst/>
                <a:uLnTx/>
                <a:uFillTx/>
                <a:latin typeface="Garamond" panose="02020404030301010803" pitchFamily="18" charset="0"/>
                <a:ea typeface="+mj-ea"/>
                <a:cs typeface="+mj-cs"/>
              </a:rPr>
              <a:t/>
            </a:r>
            <a:br>
              <a:rPr kumimoji="0" lang="en-US" sz="1400" b="0" i="0" u="none" strike="noStrike" kern="1200" cap="none" spc="0" normalizeH="0" baseline="0" noProof="0" dirty="0">
                <a:ln>
                  <a:noFill/>
                </a:ln>
                <a:solidFill>
                  <a:srgbClr val="7F7F7F"/>
                </a:solidFill>
                <a:effectLst/>
                <a:uLnTx/>
                <a:uFillTx/>
                <a:latin typeface="Garamond" panose="02020404030301010803" pitchFamily="18" charset="0"/>
                <a:ea typeface="+mj-ea"/>
                <a:cs typeface="+mj-cs"/>
              </a:rPr>
            </a:br>
            <a:r>
              <a:rPr kumimoji="0" lang="en-US" sz="1400" b="0" i="0" u="none" strike="noStrike" kern="1200" cap="none" spc="0" normalizeH="0" baseline="0" noProof="0" dirty="0">
                <a:ln>
                  <a:noFill/>
                </a:ln>
                <a:solidFill>
                  <a:srgbClr val="7F7F7F"/>
                </a:solidFill>
                <a:effectLst/>
                <a:uLnTx/>
                <a:uFillTx/>
                <a:latin typeface="Garamond" panose="02020404030301010803" pitchFamily="18" charset="0"/>
                <a:ea typeface="+mj-ea"/>
                <a:cs typeface="+mj-cs"/>
              </a:rPr>
              <a:t>	</a:t>
            </a:r>
            <a:r>
              <a:rPr kumimoji="0" lang="en-US" sz="1400" b="1" i="0" u="none" strike="noStrike" kern="1200" cap="none" spc="0" normalizeH="0" baseline="0" noProof="0" dirty="0" smtClean="0">
                <a:ln>
                  <a:noFill/>
                </a:ln>
                <a:solidFill>
                  <a:srgbClr val="820000"/>
                </a:solidFill>
                <a:effectLst/>
                <a:uLnTx/>
                <a:uFillTx/>
                <a:latin typeface="Garamond" panose="02020404030301010803" pitchFamily="18" charset="0"/>
                <a:ea typeface="+mj-ea"/>
                <a:cs typeface="+mj-cs"/>
              </a:rPr>
              <a:t>Maarten van der Sanden and Alex Verkade</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Garamond" panose="02020404030301010803" pitchFamily="18" charset="0"/>
                <a:ea typeface="+mj-ea"/>
                <a:cs typeface="+mj-cs"/>
              </a:rPr>
              <a:t>	</a:t>
            </a:r>
            <a:endPar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7F7F7F"/>
                </a:solidFill>
                <a:effectLst/>
                <a:uLnTx/>
                <a:uFillTx/>
                <a:latin typeface="Garamond" panose="02020404030301010803" pitchFamily="18" charset="0"/>
                <a:ea typeface="+mj-ea"/>
                <a:cs typeface="+mj-cs"/>
              </a:rPr>
              <a:t>Wednesday 16 September – Facilitating science communication to society and lessons learned  from COVID-19</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7F7F7F"/>
                </a:solidFill>
                <a:effectLst/>
                <a:uLnTx/>
                <a:uFillTx/>
                <a:latin typeface="Garamond" panose="02020404030301010803" pitchFamily="18" charset="0"/>
                <a:ea typeface="+mj-ea"/>
                <a:cs typeface="+mj-cs"/>
              </a:rPr>
              <a:t>	Cissi Askwall and Anna Maria Fleetwood and Stefanie Molthagen-Schnöring </a:t>
            </a:r>
            <a:endParaRPr kumimoji="0" lang="en-US" sz="1400" b="1" i="0" u="none" strike="noStrike" kern="1200" cap="none" spc="0" normalizeH="0" baseline="0" noProof="0" dirty="0">
              <a:ln>
                <a:noFill/>
              </a:ln>
              <a:solidFill>
                <a:srgbClr val="7F7F7F"/>
              </a:solidFill>
              <a:effectLst/>
              <a:uLnTx/>
              <a:uFillTx/>
              <a:latin typeface="Garamond" panose="02020404030301010803" pitchFamily="18" charset="0"/>
              <a:ea typeface="+mj-ea"/>
              <a:cs typeface="+mj-cs"/>
            </a:endParaRP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lumMod val="50000"/>
                </a:prstClr>
              </a:solidFill>
              <a:effectLst/>
              <a:uLnTx/>
              <a:uFillTx/>
              <a:latin typeface="Garamond" panose="02020404030301010803" pitchFamily="18" charset="0"/>
              <a:ea typeface="+mj-ea"/>
              <a:cs typeface="+mj-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lumMod val="50000"/>
                  </a:prstClr>
                </a:solidFill>
                <a:effectLst/>
                <a:uLnTx/>
                <a:uFillTx/>
                <a:latin typeface="Garamond" panose="02020404030301010803" pitchFamily="18" charset="0"/>
                <a:ea typeface="+mj-ea"/>
                <a:cs typeface="+mj-cs"/>
              </a:rPr>
              <a:t>Thursday 17 September – Connecting Organisations for Societal Impact and Public &amp; Policy Engagement</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Garamond" panose="02020404030301010803" pitchFamily="18" charset="0"/>
                <a:ea typeface="+mj-ea"/>
                <a:cs typeface="+mj-cs"/>
              </a:rPr>
              <a:t>	</a:t>
            </a:r>
            <a:r>
              <a:rPr kumimoji="0" lang="en-US" sz="1400" b="1" i="0" u="none" strike="noStrike" kern="1200" cap="none" spc="0" normalizeH="0" baseline="0" noProof="0" dirty="0" smtClean="0">
                <a:ln>
                  <a:noFill/>
                </a:ln>
                <a:solidFill>
                  <a:prstClr val="white">
                    <a:lumMod val="50000"/>
                  </a:prstClr>
                </a:solidFill>
                <a:effectLst/>
                <a:uLnTx/>
                <a:uFillTx/>
                <a:latin typeface="Garamond" panose="02020404030301010803" pitchFamily="18" charset="0"/>
                <a:ea typeface="+mj-ea"/>
                <a:cs typeface="+mj-cs"/>
              </a:rPr>
              <a:t>Ben Vivekanandan and Emily Jesper</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lumMod val="50000"/>
                </a:prstClr>
              </a:solidFill>
              <a:effectLst/>
              <a:uLnTx/>
              <a:uFillTx/>
              <a:latin typeface="Garamond" panose="02020404030301010803" pitchFamily="18" charset="0"/>
              <a:ea typeface="+mj-ea"/>
              <a:cs typeface="+mj-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lumMod val="50000"/>
                  </a:prstClr>
                </a:solidFill>
                <a:effectLst/>
                <a:uLnTx/>
                <a:uFillTx/>
                <a:latin typeface="Garamond" panose="02020404030301010803" pitchFamily="18" charset="0"/>
                <a:ea typeface="+mj-ea"/>
                <a:cs typeface="+mj-cs"/>
              </a:rPr>
              <a:t>Friday 18 September- Science Gallery Rotterdam: </a:t>
            </a:r>
            <a:r>
              <a:rPr kumimoji="0" lang="en-US" sz="1400" b="1" i="0" u="none" strike="noStrike" kern="1200" cap="none" spc="0" normalizeH="0" baseline="0" noProof="0" dirty="0">
                <a:ln>
                  <a:noFill/>
                </a:ln>
                <a:solidFill>
                  <a:prstClr val="white">
                    <a:lumMod val="50000"/>
                  </a:prstClr>
                </a:solidFill>
                <a:effectLst/>
                <a:uLnTx/>
                <a:uFillTx/>
                <a:latin typeface="Garamond" panose="02020404030301010803" pitchFamily="18" charset="0"/>
                <a:ea typeface="+mj-ea"/>
                <a:cs typeface="+mj-cs"/>
              </a:rPr>
              <a:t>S</a:t>
            </a:r>
            <a:r>
              <a:rPr kumimoji="0" lang="en-US" sz="1400" b="1" i="0" u="none" strike="noStrike" kern="1200" cap="none" spc="0" normalizeH="0" baseline="0" noProof="0" dirty="0" smtClean="0">
                <a:ln>
                  <a:noFill/>
                </a:ln>
                <a:solidFill>
                  <a:prstClr val="white">
                    <a:lumMod val="50000"/>
                  </a:prstClr>
                </a:solidFill>
                <a:effectLst/>
                <a:uLnTx/>
                <a:uFillTx/>
                <a:latin typeface="Garamond" panose="02020404030301010803" pitchFamily="18" charset="0"/>
                <a:ea typeface="+mj-ea"/>
                <a:cs typeface="+mj-cs"/>
              </a:rPr>
              <a:t>cience Communication and </a:t>
            </a:r>
            <a:r>
              <a:rPr kumimoji="0" lang="en-US" sz="1400" b="1" i="0" u="none" strike="noStrike" kern="1200" cap="none" spc="0" normalizeH="0" baseline="0" noProof="0" dirty="0">
                <a:ln>
                  <a:noFill/>
                </a:ln>
                <a:solidFill>
                  <a:prstClr val="white">
                    <a:lumMod val="50000"/>
                  </a:prstClr>
                </a:solidFill>
                <a:effectLst/>
                <a:uLnTx/>
                <a:uFillTx/>
                <a:latin typeface="Garamond" panose="02020404030301010803" pitchFamily="18" charset="0"/>
                <a:ea typeface="+mj-ea"/>
                <a:cs typeface="+mj-cs"/>
              </a:rPr>
              <a:t>S</a:t>
            </a:r>
            <a:r>
              <a:rPr kumimoji="0" lang="en-US" sz="1400" b="1" i="0" u="none" strike="noStrike" kern="1200" cap="none" spc="0" normalizeH="0" baseline="0" noProof="0" dirty="0" smtClean="0">
                <a:ln>
                  <a:noFill/>
                </a:ln>
                <a:solidFill>
                  <a:prstClr val="white">
                    <a:lumMod val="50000"/>
                  </a:prstClr>
                </a:solidFill>
                <a:effectLst/>
                <a:uLnTx/>
                <a:uFillTx/>
                <a:latin typeface="Garamond" panose="02020404030301010803" pitchFamily="18" charset="0"/>
                <a:ea typeface="+mj-ea"/>
                <a:cs typeface="+mj-cs"/>
              </a:rPr>
              <a:t>ocietal Impact</a:t>
            </a:r>
            <a:endParaRPr kumimoji="0" lang="en-US" sz="1400" b="1" i="0" u="none" strike="noStrike" kern="1200" cap="none" spc="0" normalizeH="0" baseline="0" noProof="0" dirty="0">
              <a:ln>
                <a:noFill/>
              </a:ln>
              <a:solidFill>
                <a:prstClr val="white">
                  <a:lumMod val="50000"/>
                </a:prstClr>
              </a:solidFill>
              <a:effectLst/>
              <a:uLnTx/>
              <a:uFillTx/>
              <a:latin typeface="Garamond" panose="02020404030301010803" pitchFamily="18" charset="0"/>
              <a:ea typeface="+mj-ea"/>
              <a:cs typeface="+mj-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Garamond" panose="02020404030301010803" pitchFamily="18" charset="0"/>
                <a:ea typeface="+mj-ea"/>
                <a:cs typeface="+mj-cs"/>
              </a:rPr>
              <a:t>	</a:t>
            </a:r>
            <a:r>
              <a:rPr kumimoji="0" lang="en-US" sz="1400" b="1" i="0" u="none" strike="noStrike" kern="1200" cap="none" spc="0" normalizeH="0" baseline="0" noProof="0" dirty="0" smtClean="0">
                <a:ln>
                  <a:noFill/>
                </a:ln>
                <a:solidFill>
                  <a:prstClr val="white">
                    <a:lumMod val="50000"/>
                  </a:prstClr>
                </a:solidFill>
                <a:effectLst/>
                <a:uLnTx/>
                <a:uFillTx/>
                <a:latin typeface="Garamond" panose="02020404030301010803" pitchFamily="18" charset="0"/>
                <a:ea typeface="+mj-ea"/>
                <a:cs typeface="+mj-cs"/>
              </a:rPr>
              <a:t>Fred Balvert</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Garamond" panose="02020404030301010803" pitchFamily="18" charset="0"/>
                <a:ea typeface="+mj-ea"/>
                <a:cs typeface="+mj-cs"/>
              </a:rPr>
              <a:t>	</a:t>
            </a:r>
            <a:r>
              <a:rPr kumimoji="0" lang="en-US" sz="1400" b="1" i="0" u="none" strike="noStrike" kern="1200" cap="none" spc="0" normalizeH="0" baseline="0" noProof="0" dirty="0" smtClean="0">
                <a:ln>
                  <a:noFill/>
                </a:ln>
                <a:solidFill>
                  <a:prstClr val="white">
                    <a:lumMod val="50000"/>
                  </a:prstClr>
                </a:solidFill>
                <a:effectLst/>
                <a:uLnTx/>
                <a:uFillTx/>
                <a:latin typeface="Garamond" panose="02020404030301010803" pitchFamily="18" charset="0"/>
                <a:ea typeface="+mj-ea"/>
                <a:cs typeface="+mj-cs"/>
              </a:rPr>
              <a:t>Case study presentations</a:t>
            </a:r>
            <a:endParaRPr kumimoji="0" lang="en-US" sz="1400" b="1" i="0" u="none" strike="noStrike" kern="1200" cap="none" spc="0" normalizeH="0" baseline="0" noProof="0" dirty="0">
              <a:ln>
                <a:noFill/>
              </a:ln>
              <a:solidFill>
                <a:prstClr val="white">
                  <a:lumMod val="50000"/>
                </a:prstClr>
              </a:solidFill>
              <a:effectLst/>
              <a:uLnTx/>
              <a:uFillTx/>
              <a:latin typeface="Garamond" panose="02020404030301010803" pitchFamily="18" charset="0"/>
              <a:ea typeface="+mj-ea"/>
              <a:cs typeface="+mj-cs"/>
            </a:endParaRPr>
          </a:p>
        </p:txBody>
      </p:sp>
      <p:pic>
        <p:nvPicPr>
          <p:cNvPr id="16" name="Afbeelding 15"/>
          <p:cNvPicPr>
            <a:picLocks noChangeAspect="1"/>
          </p:cNvPicPr>
          <p:nvPr/>
        </p:nvPicPr>
        <p:blipFill>
          <a:blip r:embed="rId4"/>
          <a:stretch>
            <a:fillRect/>
          </a:stretch>
        </p:blipFill>
        <p:spPr>
          <a:xfrm>
            <a:off x="938987" y="3017129"/>
            <a:ext cx="2314987" cy="3140239"/>
          </a:xfrm>
          <a:prstGeom prst="rect">
            <a:avLst/>
          </a:prstGeom>
        </p:spPr>
      </p:pic>
      <p:sp>
        <p:nvSpPr>
          <p:cNvPr id="19" name="Tekstvak 18"/>
          <p:cNvSpPr txBox="1">
            <a:spLocks/>
          </p:cNvSpPr>
          <p:nvPr/>
        </p:nvSpPr>
        <p:spPr>
          <a:xfrm>
            <a:off x="4437018" y="189663"/>
            <a:ext cx="7670800" cy="8925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20000"/>
                </a:solidFill>
                <a:effectLst/>
                <a:uLnTx/>
                <a:uFillTx/>
                <a:latin typeface="Garamond" panose="02020404030301010803" pitchFamily="18" charset="0"/>
                <a:ea typeface="+mn-ea"/>
                <a:cs typeface="+mn-cs"/>
              </a:rPr>
              <a:t>Science Communication for Societal Impact</a:t>
            </a:r>
            <a:endParaRPr kumimoji="0" lang="en-US" sz="2800" b="0"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14-18 September 2020</a:t>
            </a: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18" name="Tekstvak 17"/>
          <p:cNvSpPr txBox="1"/>
          <p:nvPr/>
        </p:nvSpPr>
        <p:spPr>
          <a:xfrm>
            <a:off x="10119360" y="6234477"/>
            <a:ext cx="197974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#SciCom20</a:t>
            </a:r>
            <a:endParaRPr kumimoji="0" lang="nl-NL"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319895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5" name="Title 1">
            <a:extLst>
              <a:ext uri="{FF2B5EF4-FFF2-40B4-BE49-F238E27FC236}">
                <a16:creationId xmlns:a16="http://schemas.microsoft.com/office/drawing/2014/main" id="{C58360DD-8397-443F-8FA1-2FB3F14BBF73}"/>
              </a:ext>
            </a:extLst>
          </p:cNvPr>
          <p:cNvSpPr txBox="1">
            <a:spLocks/>
          </p:cNvSpPr>
          <p:nvPr/>
        </p:nvSpPr>
        <p:spPr>
          <a:xfrm>
            <a:off x="920801" y="2280655"/>
            <a:ext cx="10176588" cy="35004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smtClean="0">
                <a:solidFill>
                  <a:srgbClr val="820000"/>
                </a:solidFill>
                <a:latin typeface="Garamond" panose="02020404030301010803" pitchFamily="18" charset="0"/>
              </a:rPr>
              <a:t>THE TEAM</a:t>
            </a:r>
          </a:p>
          <a:p>
            <a:r>
              <a:rPr lang="en-US" sz="2800" dirty="0" smtClean="0">
                <a:solidFill>
                  <a:srgbClr val="820000"/>
                </a:solidFill>
                <a:latin typeface="Garamond" panose="02020404030301010803" pitchFamily="18" charset="0"/>
              </a:rPr>
              <a:t/>
            </a:r>
            <a:br>
              <a:rPr lang="en-US" sz="2800" dirty="0" smtClean="0">
                <a:solidFill>
                  <a:srgbClr val="820000"/>
                </a:solidFill>
                <a:latin typeface="Garamond" panose="02020404030301010803" pitchFamily="18" charset="0"/>
              </a:rPr>
            </a:br>
            <a:r>
              <a:rPr lang="en-US" sz="2200" b="1" dirty="0" smtClean="0">
                <a:latin typeface="Garamond" panose="02020404030301010803" pitchFamily="18" charset="0"/>
                <a:ea typeface="+mn-ea"/>
                <a:cs typeface="+mn-cs"/>
              </a:rPr>
              <a:t>Anika Duut van Goor </a:t>
            </a:r>
            <a:r>
              <a:rPr lang="en-US" sz="2200" dirty="0" smtClean="0">
                <a:latin typeface="Garamond" panose="02020404030301010803" pitchFamily="18" charset="0"/>
                <a:ea typeface="+mn-ea"/>
                <a:cs typeface="+mn-cs"/>
              </a:rPr>
              <a:t>– Director</a:t>
            </a:r>
            <a:endParaRPr lang="en-US" sz="2200" b="1" dirty="0" smtClean="0">
              <a:latin typeface="Garamond" panose="02020404030301010803" pitchFamily="18" charset="0"/>
              <a:ea typeface="+mn-ea"/>
              <a:cs typeface="+mn-cs"/>
            </a:endParaRPr>
          </a:p>
          <a:p>
            <a:r>
              <a:rPr lang="en-US" sz="2200" b="1" dirty="0" smtClean="0">
                <a:latin typeface="Garamond" panose="02020404030301010803" pitchFamily="18" charset="0"/>
                <a:ea typeface="+mn-ea"/>
                <a:cs typeface="+mn-cs"/>
              </a:rPr>
              <a:t>Jelmer Gerritsen</a:t>
            </a:r>
            <a:r>
              <a:rPr lang="en-US" sz="2200" dirty="0" smtClean="0">
                <a:latin typeface="Garamond" panose="02020404030301010803" pitchFamily="18" charset="0"/>
                <a:ea typeface="+mn-ea"/>
                <a:cs typeface="+mn-cs"/>
              </a:rPr>
              <a:t> – Project Manager</a:t>
            </a:r>
            <a:endParaRPr lang="en-US" sz="2200" b="1" dirty="0" smtClean="0">
              <a:latin typeface="Garamond" panose="02020404030301010803" pitchFamily="18" charset="0"/>
              <a:ea typeface="+mn-ea"/>
              <a:cs typeface="+mn-cs"/>
            </a:endParaRPr>
          </a:p>
          <a:p>
            <a:r>
              <a:rPr lang="en-US" sz="2200" b="1" dirty="0">
                <a:latin typeface="Garamond" panose="02020404030301010803" pitchFamily="18" charset="0"/>
              </a:rPr>
              <a:t>Lonneke </a:t>
            </a:r>
            <a:r>
              <a:rPr lang="en-US" sz="2200" b="1" dirty="0" smtClean="0">
                <a:latin typeface="Garamond" panose="02020404030301010803" pitchFamily="18" charset="0"/>
              </a:rPr>
              <a:t>Tielrooij </a:t>
            </a:r>
            <a:r>
              <a:rPr lang="en-US" sz="2200" dirty="0" smtClean="0">
                <a:latin typeface="Garamond" panose="02020404030301010803" pitchFamily="18" charset="0"/>
              </a:rPr>
              <a:t>– </a:t>
            </a:r>
            <a:r>
              <a:rPr lang="en-US" sz="2200" dirty="0">
                <a:latin typeface="Garamond" panose="02020404030301010803" pitchFamily="18" charset="0"/>
              </a:rPr>
              <a:t>Conference manager</a:t>
            </a:r>
            <a:endParaRPr lang="en-US" sz="2200" b="1" dirty="0">
              <a:latin typeface="Garamond" panose="02020404030301010803" pitchFamily="18" charset="0"/>
            </a:endParaRPr>
          </a:p>
          <a:p>
            <a:r>
              <a:rPr lang="en-US" sz="2200" b="1" dirty="0" smtClean="0">
                <a:latin typeface="Garamond" panose="02020404030301010803" pitchFamily="18" charset="0"/>
              </a:rPr>
              <a:t>Louis Roijmans </a:t>
            </a:r>
            <a:r>
              <a:rPr lang="en-US" sz="2200" dirty="0" smtClean="0">
                <a:latin typeface="Garamond" panose="02020404030301010803" pitchFamily="18" charset="0"/>
              </a:rPr>
              <a:t>– Project Manager</a:t>
            </a:r>
            <a:endParaRPr lang="en-US" sz="2200" b="1" dirty="0">
              <a:latin typeface="Garamond" panose="02020404030301010803" pitchFamily="18" charset="0"/>
            </a:endParaRPr>
          </a:p>
          <a:p>
            <a:r>
              <a:rPr lang="en-US" sz="2200" b="1" dirty="0" smtClean="0">
                <a:latin typeface="Garamond" panose="02020404030301010803" pitchFamily="18" charset="0"/>
                <a:ea typeface="+mn-ea"/>
                <a:cs typeface="+mn-cs"/>
              </a:rPr>
              <a:t>Donna van Eerd</a:t>
            </a:r>
            <a:r>
              <a:rPr lang="en-US" sz="2200" dirty="0" smtClean="0">
                <a:latin typeface="Garamond" panose="02020404030301010803" pitchFamily="18" charset="0"/>
                <a:ea typeface="+mn-ea"/>
                <a:cs typeface="+mn-cs"/>
              </a:rPr>
              <a:t> – Project Manager</a:t>
            </a:r>
            <a:endParaRPr lang="en-US" sz="2200" b="1" dirty="0" smtClean="0">
              <a:latin typeface="Garamond" panose="02020404030301010803" pitchFamily="18" charset="0"/>
              <a:ea typeface="+mn-ea"/>
              <a:cs typeface="+mn-cs"/>
            </a:endParaRPr>
          </a:p>
          <a:p>
            <a:r>
              <a:rPr lang="en-US" sz="2200" dirty="0" smtClean="0">
                <a:latin typeface="Frutiger LT Std 45 Light" panose="020B0402020204020204" pitchFamily="34" charset="0"/>
                <a:ea typeface="+mn-ea"/>
                <a:cs typeface="+mn-cs"/>
              </a:rPr>
              <a:t/>
            </a:r>
            <a:br>
              <a:rPr lang="en-US" sz="2200" dirty="0" smtClean="0">
                <a:latin typeface="Frutiger LT Std 45 Light" panose="020B0402020204020204" pitchFamily="34" charset="0"/>
                <a:ea typeface="+mn-ea"/>
                <a:cs typeface="+mn-cs"/>
              </a:rPr>
            </a:br>
            <a:endParaRPr lang="en-US" sz="2200" dirty="0">
              <a:latin typeface="Frutiger LT Std 45 Light" panose="020B0402020204020204" pitchFamily="34" charset="0"/>
              <a:ea typeface="+mn-ea"/>
              <a:cs typeface="+mn-cs"/>
            </a:endParaRPr>
          </a:p>
        </p:txBody>
      </p:sp>
      <p:sp>
        <p:nvSpPr>
          <p:cNvPr id="11" name="Tekstvak 10"/>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889198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5" name="Title 1">
            <a:extLst>
              <a:ext uri="{FF2B5EF4-FFF2-40B4-BE49-F238E27FC236}">
                <a16:creationId xmlns:a16="http://schemas.microsoft.com/office/drawing/2014/main" id="{C58360DD-8397-443F-8FA1-2FB3F14BBF73}"/>
              </a:ext>
            </a:extLst>
          </p:cNvPr>
          <p:cNvSpPr txBox="1">
            <a:spLocks/>
          </p:cNvSpPr>
          <p:nvPr/>
        </p:nvSpPr>
        <p:spPr>
          <a:xfrm>
            <a:off x="838200" y="2427247"/>
            <a:ext cx="10176588" cy="14282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smtClean="0">
                <a:solidFill>
                  <a:srgbClr val="820000"/>
                </a:solidFill>
                <a:latin typeface="Garamond" panose="02020404030301010803" pitchFamily="18" charset="0"/>
              </a:rPr>
              <a:t>ZOOM</a:t>
            </a:r>
            <a:r>
              <a:rPr lang="en-US" sz="2200" dirty="0" smtClean="0">
                <a:latin typeface="Frutiger LT Std 45 Light" panose="020B0402020204020204" pitchFamily="34" charset="0"/>
                <a:ea typeface="+mn-ea"/>
                <a:cs typeface="+mn-cs"/>
              </a:rPr>
              <a:t/>
            </a:r>
            <a:br>
              <a:rPr lang="en-US" sz="2200" dirty="0" smtClean="0">
                <a:latin typeface="Frutiger LT Std 45 Light" panose="020B0402020204020204" pitchFamily="34" charset="0"/>
                <a:ea typeface="+mn-ea"/>
                <a:cs typeface="+mn-cs"/>
              </a:rPr>
            </a:br>
            <a:endParaRPr lang="en-US" sz="2200" dirty="0">
              <a:latin typeface="Frutiger LT Std 45 Light" panose="020B0402020204020204" pitchFamily="34" charset="0"/>
              <a:ea typeface="+mn-ea"/>
              <a:cs typeface="+mn-cs"/>
            </a:endParaRPr>
          </a:p>
        </p:txBody>
      </p:sp>
      <p:sp>
        <p:nvSpPr>
          <p:cNvPr id="11" name="Tekstvak 10"/>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
        <p:nvSpPr>
          <p:cNvPr id="10" name="Title 1">
            <a:extLst>
              <a:ext uri="{FF2B5EF4-FFF2-40B4-BE49-F238E27FC236}">
                <a16:creationId xmlns:a16="http://schemas.microsoft.com/office/drawing/2014/main" id="{C58360DD-8397-443F-8FA1-2FB3F14BBF73}"/>
              </a:ext>
            </a:extLst>
          </p:cNvPr>
          <p:cNvSpPr txBox="1">
            <a:spLocks/>
          </p:cNvSpPr>
          <p:nvPr/>
        </p:nvSpPr>
        <p:spPr>
          <a:xfrm>
            <a:off x="838200" y="3604989"/>
            <a:ext cx="10176588" cy="14282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dirty="0" smtClean="0">
                <a:latin typeface="Frutiger LT Std 45 Light" panose="020B0402020204020204" pitchFamily="34" charset="0"/>
                <a:ea typeface="+mn-ea"/>
                <a:cs typeface="+mn-cs"/>
              </a:rPr>
              <a:t/>
            </a:r>
            <a:br>
              <a:rPr lang="en-US" sz="2200" dirty="0" smtClean="0">
                <a:latin typeface="Frutiger LT Std 45 Light" panose="020B0402020204020204" pitchFamily="34" charset="0"/>
                <a:ea typeface="+mn-ea"/>
                <a:cs typeface="+mn-cs"/>
              </a:rPr>
            </a:br>
            <a:endParaRPr lang="en-US" sz="2200" dirty="0">
              <a:latin typeface="Frutiger LT Std 45 Light" panose="020B0402020204020204" pitchFamily="34" charset="0"/>
              <a:ea typeface="+mn-ea"/>
              <a:cs typeface="+mn-cs"/>
            </a:endParaRPr>
          </a:p>
        </p:txBody>
      </p:sp>
      <p:sp>
        <p:nvSpPr>
          <p:cNvPr id="3" name="Tekstvak 2"/>
          <p:cNvSpPr txBox="1"/>
          <p:nvPr/>
        </p:nvSpPr>
        <p:spPr>
          <a:xfrm>
            <a:off x="2124597" y="3687170"/>
            <a:ext cx="2795452" cy="2646878"/>
          </a:xfrm>
          <a:prstGeom prst="rect">
            <a:avLst/>
          </a:prstGeom>
          <a:noFill/>
        </p:spPr>
        <p:txBody>
          <a:bodyPr wrap="square" rtlCol="0">
            <a:spAutoFit/>
          </a:bodyPr>
          <a:lstStyle/>
          <a:p>
            <a:r>
              <a:rPr lang="nl-NL" sz="2600" dirty="0" smtClean="0">
                <a:latin typeface="Garamond" panose="02020404030301010803" pitchFamily="18" charset="0"/>
              </a:rPr>
              <a:t>Video lay-out</a:t>
            </a:r>
            <a:r>
              <a:rPr lang="nl-NL" sz="2600" dirty="0">
                <a:latin typeface="Garamond" panose="02020404030301010803" pitchFamily="18" charset="0"/>
              </a:rPr>
              <a:t>:</a:t>
            </a:r>
            <a:endParaRPr lang="nl-NL" sz="2600" dirty="0" smtClean="0">
              <a:latin typeface="Garamond" panose="02020404030301010803" pitchFamily="18" charset="0"/>
            </a:endParaRPr>
          </a:p>
          <a:p>
            <a:pPr marL="285750" indent="-285750">
              <a:buFont typeface="Arial" panose="020B0604020202020204" pitchFamily="34" charset="0"/>
              <a:buChar char="•"/>
            </a:pPr>
            <a:r>
              <a:rPr lang="nl-NL" sz="2600" dirty="0" smtClean="0">
                <a:latin typeface="Garamond" panose="02020404030301010803" pitchFamily="18" charset="0"/>
              </a:rPr>
              <a:t>Active speaker</a:t>
            </a:r>
          </a:p>
          <a:p>
            <a:pPr marL="285750" indent="-285750">
              <a:buFont typeface="Arial" panose="020B0604020202020204" pitchFamily="34" charset="0"/>
              <a:buChar char="•"/>
            </a:pPr>
            <a:r>
              <a:rPr lang="nl-NL" sz="2600" dirty="0" smtClean="0">
                <a:latin typeface="Garamond" panose="02020404030301010803" pitchFamily="18" charset="0"/>
              </a:rPr>
              <a:t>Gallery view</a:t>
            </a:r>
          </a:p>
          <a:p>
            <a:pPr marL="285750" indent="-285750">
              <a:buFont typeface="Arial" panose="020B0604020202020204" pitchFamily="34" charset="0"/>
              <a:buChar char="•"/>
            </a:pPr>
            <a:r>
              <a:rPr lang="nl-NL" sz="2600" dirty="0" smtClean="0">
                <a:latin typeface="Garamond" panose="02020404030301010803" pitchFamily="18" charset="0"/>
              </a:rPr>
              <a:t>Shared screen</a:t>
            </a:r>
          </a:p>
          <a:p>
            <a:pPr marL="285750" indent="-285750">
              <a:buFont typeface="Arial" panose="020B0604020202020204" pitchFamily="34" charset="0"/>
              <a:buChar char="•"/>
            </a:pPr>
            <a:r>
              <a:rPr lang="nl-NL" sz="2600" dirty="0" smtClean="0">
                <a:latin typeface="Garamond" panose="02020404030301010803" pitchFamily="18" charset="0"/>
              </a:rPr>
              <a:t>Pin video</a:t>
            </a:r>
            <a:endParaRPr lang="nl-NL" sz="2600" dirty="0" smtClean="0"/>
          </a:p>
          <a:p>
            <a:endParaRPr lang="nl-NL" dirty="0" smtClean="0"/>
          </a:p>
          <a:p>
            <a:endParaRPr lang="nl-NL" dirty="0"/>
          </a:p>
        </p:txBody>
      </p:sp>
      <p:sp>
        <p:nvSpPr>
          <p:cNvPr id="13" name="Tekstvak 12"/>
          <p:cNvSpPr txBox="1"/>
          <p:nvPr/>
        </p:nvSpPr>
        <p:spPr>
          <a:xfrm>
            <a:off x="7458595" y="3687170"/>
            <a:ext cx="2795452" cy="2523768"/>
          </a:xfrm>
          <a:prstGeom prst="rect">
            <a:avLst/>
          </a:prstGeom>
          <a:noFill/>
        </p:spPr>
        <p:txBody>
          <a:bodyPr wrap="square" rtlCol="0">
            <a:spAutoFit/>
          </a:bodyPr>
          <a:lstStyle/>
          <a:p>
            <a:r>
              <a:rPr lang="nl-NL" sz="2600" dirty="0" smtClean="0">
                <a:latin typeface="Garamond" panose="02020404030301010803" pitchFamily="18" charset="0"/>
              </a:rPr>
              <a:t>Tools:</a:t>
            </a:r>
          </a:p>
          <a:p>
            <a:pPr marL="457200" indent="-457200">
              <a:buFont typeface="Arial" panose="020B0604020202020204" pitchFamily="34" charset="0"/>
              <a:buChar char="•"/>
            </a:pPr>
            <a:r>
              <a:rPr lang="nl-NL" sz="2600" dirty="0" smtClean="0">
                <a:latin typeface="Garamond" panose="02020404030301010803" pitchFamily="18" charset="0"/>
              </a:rPr>
              <a:t>(</a:t>
            </a:r>
            <a:r>
              <a:rPr lang="nl-NL" sz="2600" dirty="0" err="1" smtClean="0">
                <a:latin typeface="Garamond" panose="02020404030301010803" pitchFamily="18" charset="0"/>
              </a:rPr>
              <a:t>Un</a:t>
            </a:r>
            <a:r>
              <a:rPr lang="nl-NL" sz="2600" dirty="0" smtClean="0">
                <a:latin typeface="Garamond" panose="02020404030301010803" pitchFamily="18" charset="0"/>
              </a:rPr>
              <a:t>)</a:t>
            </a:r>
            <a:r>
              <a:rPr lang="nl-NL" sz="2600" dirty="0" err="1" smtClean="0">
                <a:latin typeface="Garamond" panose="02020404030301010803" pitchFamily="18" charset="0"/>
              </a:rPr>
              <a:t>mute</a:t>
            </a:r>
            <a:endParaRPr lang="nl-NL" sz="2600" dirty="0" smtClean="0">
              <a:latin typeface="Garamond" panose="02020404030301010803" pitchFamily="18" charset="0"/>
            </a:endParaRPr>
          </a:p>
          <a:p>
            <a:pPr marL="457200" indent="-457200">
              <a:buFont typeface="Arial" panose="020B0604020202020204" pitchFamily="34" charset="0"/>
              <a:buChar char="•"/>
            </a:pPr>
            <a:r>
              <a:rPr lang="nl-NL" sz="2600" dirty="0" smtClean="0">
                <a:latin typeface="Garamond" panose="02020404030301010803" pitchFamily="18" charset="0"/>
              </a:rPr>
              <a:t>Chat box</a:t>
            </a:r>
          </a:p>
          <a:p>
            <a:pPr marL="457200" indent="-457200">
              <a:buFont typeface="Arial" panose="020B0604020202020204" pitchFamily="34" charset="0"/>
              <a:buChar char="•"/>
            </a:pPr>
            <a:r>
              <a:rPr lang="nl-NL" sz="2600" dirty="0" smtClean="0">
                <a:latin typeface="Garamond" panose="02020404030301010803" pitchFamily="18" charset="0"/>
              </a:rPr>
              <a:t>Break out rooms</a:t>
            </a:r>
          </a:p>
          <a:p>
            <a:endParaRPr lang="nl-NL" dirty="0" smtClean="0"/>
          </a:p>
          <a:p>
            <a:endParaRPr lang="nl-NL" dirty="0" smtClean="0"/>
          </a:p>
          <a:p>
            <a:endParaRPr lang="nl-NL" dirty="0"/>
          </a:p>
        </p:txBody>
      </p:sp>
    </p:spTree>
    <p:extLst>
      <p:ext uri="{BB962C8B-B14F-4D97-AF65-F5344CB8AC3E}">
        <p14:creationId xmlns:p14="http://schemas.microsoft.com/office/powerpoint/2010/main" val="24155813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2" name="Titel 1">
            <a:extLst>
              <a:ext uri="{FF2B5EF4-FFF2-40B4-BE49-F238E27FC236}">
                <a16:creationId xmlns:a16="http://schemas.microsoft.com/office/drawing/2014/main" id="{05BF9274-5FBD-4D4F-8D91-9597427D8237}"/>
              </a:ext>
            </a:extLst>
          </p:cNvPr>
          <p:cNvSpPr txBox="1">
            <a:spLocks/>
          </p:cNvSpPr>
          <p:nvPr/>
        </p:nvSpPr>
        <p:spPr>
          <a:xfrm>
            <a:off x="609600" y="1894018"/>
            <a:ext cx="6602962" cy="889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smtClean="0">
                <a:latin typeface="Garamond" panose="02020404030301010803" pitchFamily="18" charset="0"/>
              </a:rPr>
              <a:t>OVERVIEW OF AESIS</a:t>
            </a:r>
            <a:endParaRPr lang="nl-NL" sz="3600" dirty="0">
              <a:latin typeface="Garamond" panose="02020404030301010803" pitchFamily="18" charset="0"/>
            </a:endParaRPr>
          </a:p>
        </p:txBody>
      </p:sp>
      <p:sp>
        <p:nvSpPr>
          <p:cNvPr id="13" name="Ondertitel 2">
            <a:extLst>
              <a:ext uri="{FF2B5EF4-FFF2-40B4-BE49-F238E27FC236}">
                <a16:creationId xmlns:a16="http://schemas.microsoft.com/office/drawing/2014/main" id="{AF1E5A84-5814-4E9C-9D08-7EEFD6889395}"/>
              </a:ext>
            </a:extLst>
          </p:cNvPr>
          <p:cNvSpPr txBox="1">
            <a:spLocks/>
          </p:cNvSpPr>
          <p:nvPr/>
        </p:nvSpPr>
        <p:spPr>
          <a:xfrm>
            <a:off x="609600" y="2888292"/>
            <a:ext cx="5121499" cy="3443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2400" dirty="0" smtClean="0">
                <a:latin typeface="Garamond" panose="02020404030301010803" pitchFamily="18" charset="0"/>
                <a:ea typeface="+mj-ea"/>
                <a:cs typeface="+mj-cs"/>
              </a:rPr>
              <a:t>The AESIS network was founded in 2015 with the aim of creating an international, open community for various types of professionals working on stimulating and demonstrating the impact of science on economy, culture and well-being. </a:t>
            </a:r>
            <a:endParaRPr lang="en-US" sz="2400" dirty="0">
              <a:latin typeface="Garamond" panose="02020404030301010803" pitchFamily="18" charset="0"/>
              <a:ea typeface="+mj-ea"/>
              <a:cs typeface="+mj-cs"/>
            </a:endParaRPr>
          </a:p>
        </p:txBody>
      </p:sp>
      <p:cxnSp>
        <p:nvCxnSpPr>
          <p:cNvPr id="14" name="Straight Connector 12">
            <a:extLst>
              <a:ext uri="{FF2B5EF4-FFF2-40B4-BE49-F238E27FC236}">
                <a16:creationId xmlns:a16="http://schemas.microsoft.com/office/drawing/2014/main" id="{86B30D9F-0D9E-4820-99A6-C21048102B26}"/>
              </a:ext>
            </a:extLst>
          </p:cNvPr>
          <p:cNvCxnSpPr>
            <a:cxnSpLocks/>
          </p:cNvCxnSpPr>
          <p:nvPr/>
        </p:nvCxnSpPr>
        <p:spPr>
          <a:xfrm flipH="1">
            <a:off x="6030394" y="1538447"/>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graphicFrame>
        <p:nvGraphicFramePr>
          <p:cNvPr id="15" name="Grafiek 14"/>
          <p:cNvGraphicFramePr>
            <a:graphicFrameLocks/>
          </p:cNvGraphicFramePr>
          <p:nvPr>
            <p:extLst>
              <p:ext uri="{D42A27DB-BD31-4B8C-83A1-F6EECF244321}">
                <p14:modId xmlns:p14="http://schemas.microsoft.com/office/powerpoint/2010/main" val="3449042906"/>
              </p:ext>
            </p:extLst>
          </p:nvPr>
        </p:nvGraphicFramePr>
        <p:xfrm>
          <a:off x="6204023" y="1918009"/>
          <a:ext cx="6004560" cy="461010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kstvak 15"/>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824030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2" name="Titel 1">
            <a:extLst>
              <a:ext uri="{FF2B5EF4-FFF2-40B4-BE49-F238E27FC236}">
                <a16:creationId xmlns:a16="http://schemas.microsoft.com/office/drawing/2014/main" id="{05BF9274-5FBD-4D4F-8D91-9597427D8237}"/>
              </a:ext>
            </a:extLst>
          </p:cNvPr>
          <p:cNvSpPr txBox="1">
            <a:spLocks/>
          </p:cNvSpPr>
          <p:nvPr/>
        </p:nvSpPr>
        <p:spPr>
          <a:xfrm>
            <a:off x="609600" y="1894018"/>
            <a:ext cx="6602962" cy="889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smtClean="0">
                <a:latin typeface="Garamond" panose="02020404030301010803" pitchFamily="18" charset="0"/>
              </a:rPr>
              <a:t>OVERVIEW OF AESIS</a:t>
            </a:r>
            <a:endParaRPr lang="nl-NL" sz="3600" dirty="0">
              <a:latin typeface="Garamond" panose="02020404030301010803" pitchFamily="18" charset="0"/>
            </a:endParaRPr>
          </a:p>
        </p:txBody>
      </p:sp>
      <p:sp>
        <p:nvSpPr>
          <p:cNvPr id="13" name="Ondertitel 2">
            <a:extLst>
              <a:ext uri="{FF2B5EF4-FFF2-40B4-BE49-F238E27FC236}">
                <a16:creationId xmlns:a16="http://schemas.microsoft.com/office/drawing/2014/main" id="{AF1E5A84-5814-4E9C-9D08-7EEFD6889395}"/>
              </a:ext>
            </a:extLst>
          </p:cNvPr>
          <p:cNvSpPr txBox="1">
            <a:spLocks/>
          </p:cNvSpPr>
          <p:nvPr/>
        </p:nvSpPr>
        <p:spPr>
          <a:xfrm>
            <a:off x="609600" y="2888292"/>
            <a:ext cx="5121499" cy="3443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2400" dirty="0" smtClean="0">
                <a:latin typeface="Garamond" panose="02020404030301010803" pitchFamily="18" charset="0"/>
                <a:ea typeface="+mj-ea"/>
                <a:cs typeface="+mj-cs"/>
              </a:rPr>
              <a:t>The AESIS network was founded in 2015 with the aim of creating an international, open community for various types of professionals working on stimulating and demonstrating the impact of science on economy, culture and well-being. </a:t>
            </a:r>
            <a:endParaRPr lang="en-US" sz="2400" dirty="0">
              <a:latin typeface="Garamond" panose="02020404030301010803" pitchFamily="18" charset="0"/>
              <a:ea typeface="+mj-ea"/>
              <a:cs typeface="+mj-cs"/>
            </a:endParaRPr>
          </a:p>
        </p:txBody>
      </p:sp>
      <p:graphicFrame>
        <p:nvGraphicFramePr>
          <p:cNvPr id="18" name="Grafiek 17"/>
          <p:cNvGraphicFramePr>
            <a:graphicFrameLocks/>
          </p:cNvGraphicFramePr>
          <p:nvPr>
            <p:extLst>
              <p:ext uri="{D42A27DB-BD31-4B8C-83A1-F6EECF244321}">
                <p14:modId xmlns:p14="http://schemas.microsoft.com/office/powerpoint/2010/main" val="2211491526"/>
              </p:ext>
            </p:extLst>
          </p:nvPr>
        </p:nvGraphicFramePr>
        <p:xfrm>
          <a:off x="6030394" y="1894018"/>
          <a:ext cx="6030394" cy="3810853"/>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Straight Connector 12">
            <a:extLst>
              <a:ext uri="{FF2B5EF4-FFF2-40B4-BE49-F238E27FC236}">
                <a16:creationId xmlns:a16="http://schemas.microsoft.com/office/drawing/2014/main" id="{86B30D9F-0D9E-4820-99A6-C21048102B26}"/>
              </a:ext>
            </a:extLst>
          </p:cNvPr>
          <p:cNvCxnSpPr>
            <a:cxnSpLocks/>
          </p:cNvCxnSpPr>
          <p:nvPr/>
        </p:nvCxnSpPr>
        <p:spPr>
          <a:xfrm flipH="1">
            <a:off x="6030394" y="1538447"/>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pic>
        <p:nvPicPr>
          <p:cNvPr id="3" name="Afbeelding 2"/>
          <p:cNvPicPr>
            <a:picLocks noChangeAspect="1"/>
          </p:cNvPicPr>
          <p:nvPr/>
        </p:nvPicPr>
        <p:blipFill>
          <a:blip r:embed="rId5"/>
          <a:stretch>
            <a:fillRect/>
          </a:stretch>
        </p:blipFill>
        <p:spPr>
          <a:xfrm>
            <a:off x="5999046" y="2067015"/>
            <a:ext cx="6100063" cy="4100452"/>
          </a:xfrm>
          <a:prstGeom prst="rect">
            <a:avLst/>
          </a:prstGeom>
        </p:spPr>
      </p:pic>
      <p:sp>
        <p:nvSpPr>
          <p:cNvPr id="16" name="Tekstvak 15"/>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197516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192960" y="142409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dirty="0" smtClean="0">
                <a:latin typeface="Garamond" panose="02020404030301010803" pitchFamily="18" charset="0"/>
              </a:rPr>
              <a:t>OVERVIEW OF THE COURSE</a:t>
            </a:r>
            <a:br>
              <a:rPr lang="nl-NL" sz="3600" dirty="0" smtClean="0">
                <a:latin typeface="Garamond" panose="02020404030301010803" pitchFamily="18" charset="0"/>
              </a:rPr>
            </a:br>
            <a:endParaRPr lang="nl-NL" sz="3600" dirty="0">
              <a:latin typeface="Garamond" panose="02020404030301010803" pitchFamily="18" charset="0"/>
            </a:endParaRP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496783" y="1560457"/>
            <a:ext cx="7602326" cy="47664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endParaRPr lang="en-US" sz="1700" dirty="0">
              <a:solidFill>
                <a:prstClr val="black"/>
              </a:solidFill>
              <a:latin typeface="Garamond" panose="02020404030301010803" pitchFamily="18" charset="0"/>
            </a:endParaRPr>
          </a:p>
          <a:p>
            <a:pPr algn="l">
              <a:lnSpc>
                <a:spcPct val="114000"/>
              </a:lnSpc>
              <a:spcBef>
                <a:spcPts val="0"/>
              </a:spcBef>
            </a:pPr>
            <a:r>
              <a:rPr lang="en-US" sz="1400" b="1" dirty="0" smtClean="0">
                <a:latin typeface="Garamond" panose="02020404030301010803" pitchFamily="18" charset="0"/>
              </a:rPr>
              <a:t>Monday 14 September – Welcome and </a:t>
            </a:r>
            <a:r>
              <a:rPr lang="en-US" sz="1400" b="1" dirty="0" smtClean="0">
                <a:latin typeface="Garamond" panose="02020404030301010803" pitchFamily="18" charset="0"/>
              </a:rPr>
              <a:t>introduction </a:t>
            </a:r>
            <a:r>
              <a:rPr lang="en-US" sz="1400" b="1" dirty="0" smtClean="0">
                <a:latin typeface="Garamond" panose="02020404030301010803" pitchFamily="18" charset="0"/>
              </a:rPr>
              <a:t>to Science Communication for Impact</a:t>
            </a:r>
          </a:p>
          <a:p>
            <a:pPr algn="l">
              <a:lnSpc>
                <a:spcPct val="114000"/>
              </a:lnSpc>
              <a:spcBef>
                <a:spcPts val="0"/>
              </a:spcBef>
            </a:pPr>
            <a:r>
              <a:rPr lang="en-US" sz="1400" b="1" dirty="0">
                <a:latin typeface="Garamond" panose="02020404030301010803" pitchFamily="18" charset="0"/>
              </a:rPr>
              <a:t>	</a:t>
            </a:r>
            <a:r>
              <a:rPr lang="en-US" sz="1400" b="1" dirty="0" smtClean="0">
                <a:solidFill>
                  <a:srgbClr val="820000"/>
                </a:solidFill>
                <a:latin typeface="Garamond" panose="02020404030301010803" pitchFamily="18" charset="0"/>
              </a:rPr>
              <a:t>Joost Ravoo &amp; Roy Meijer, and Paul Manners</a:t>
            </a:r>
            <a:r>
              <a:rPr lang="en-US" sz="1400" b="1" dirty="0">
                <a:solidFill>
                  <a:srgbClr val="820000"/>
                </a:solidFill>
                <a:latin typeface="Garamond" panose="02020404030301010803" pitchFamily="18" charset="0"/>
              </a:rPr>
              <a:t>	</a:t>
            </a:r>
          </a:p>
          <a:p>
            <a:pPr algn="l">
              <a:lnSpc>
                <a:spcPct val="114000"/>
              </a:lnSpc>
              <a:spcBef>
                <a:spcPts val="0"/>
              </a:spcBef>
            </a:pPr>
            <a:endParaRPr lang="en-US" sz="1400" b="1" dirty="0" smtClean="0">
              <a:latin typeface="Garamond" panose="02020404030301010803" pitchFamily="18" charset="0"/>
            </a:endParaRPr>
          </a:p>
          <a:p>
            <a:pPr algn="l">
              <a:lnSpc>
                <a:spcPct val="114000"/>
              </a:lnSpc>
              <a:spcBef>
                <a:spcPts val="0"/>
              </a:spcBef>
            </a:pPr>
            <a:r>
              <a:rPr lang="en-US" sz="1400" b="1" dirty="0" smtClean="0">
                <a:solidFill>
                  <a:srgbClr val="7F7F7F"/>
                </a:solidFill>
                <a:latin typeface="Garamond" panose="02020404030301010803" pitchFamily="18" charset="0"/>
              </a:rPr>
              <a:t>Tuesday 15 September – Science communication, university strategies, obstacles and criteria</a:t>
            </a:r>
            <a:r>
              <a:rPr lang="en-US" sz="1400" dirty="0">
                <a:solidFill>
                  <a:srgbClr val="7F7F7F"/>
                </a:solidFill>
                <a:latin typeface="Garamond" panose="02020404030301010803" pitchFamily="18" charset="0"/>
              </a:rPr>
              <a:t/>
            </a:r>
            <a:br>
              <a:rPr lang="en-US" sz="1400" dirty="0">
                <a:solidFill>
                  <a:srgbClr val="7F7F7F"/>
                </a:solidFill>
                <a:latin typeface="Garamond" panose="02020404030301010803" pitchFamily="18" charset="0"/>
              </a:rPr>
            </a:br>
            <a:r>
              <a:rPr lang="en-US" sz="1400" dirty="0">
                <a:solidFill>
                  <a:srgbClr val="7F7F7F"/>
                </a:solidFill>
                <a:latin typeface="Garamond" panose="02020404030301010803" pitchFamily="18" charset="0"/>
              </a:rPr>
              <a:t>	</a:t>
            </a:r>
            <a:r>
              <a:rPr lang="en-US" sz="1400" b="1" dirty="0" smtClean="0">
                <a:solidFill>
                  <a:srgbClr val="7F7F7F"/>
                </a:solidFill>
                <a:latin typeface="Garamond" panose="02020404030301010803" pitchFamily="18" charset="0"/>
              </a:rPr>
              <a:t>Maarten van der Sanden and Alex Verkade</a:t>
            </a:r>
          </a:p>
          <a:p>
            <a:pPr algn="l">
              <a:lnSpc>
                <a:spcPct val="114000"/>
              </a:lnSpc>
              <a:spcBef>
                <a:spcPts val="0"/>
              </a:spcBef>
            </a:pPr>
            <a:r>
              <a:rPr lang="en-US" sz="1400" dirty="0">
                <a:solidFill>
                  <a:prstClr val="white">
                    <a:lumMod val="50000"/>
                  </a:prstClr>
                </a:solidFill>
                <a:latin typeface="Garamond" panose="02020404030301010803" pitchFamily="18" charset="0"/>
              </a:rPr>
              <a:t>	</a:t>
            </a:r>
            <a:r>
              <a:rPr lang="en-US" sz="1400" dirty="0" smtClean="0">
                <a:latin typeface="Garamond" panose="02020404030301010803" pitchFamily="18" charset="0"/>
              </a:rPr>
              <a:t/>
            </a:r>
            <a:br>
              <a:rPr lang="en-US" sz="1400" dirty="0" smtClean="0">
                <a:latin typeface="Garamond" panose="02020404030301010803" pitchFamily="18" charset="0"/>
              </a:rPr>
            </a:br>
            <a:r>
              <a:rPr lang="en-US" sz="1400" b="1" dirty="0" smtClean="0">
                <a:solidFill>
                  <a:srgbClr val="7F7F7F"/>
                </a:solidFill>
                <a:latin typeface="Garamond" panose="02020404030301010803" pitchFamily="18" charset="0"/>
              </a:rPr>
              <a:t>Wednesday 16 September – </a:t>
            </a:r>
            <a:r>
              <a:rPr lang="en-US" sz="1400" b="1" dirty="0" smtClean="0">
                <a:solidFill>
                  <a:prstClr val="white">
                    <a:lumMod val="50000"/>
                  </a:prstClr>
                </a:solidFill>
                <a:latin typeface="Garamond" panose="02020404030301010803" pitchFamily="18" charset="0"/>
              </a:rPr>
              <a:t>Facilitating science communication to society and lessons learned from COVID-19</a:t>
            </a:r>
          </a:p>
          <a:p>
            <a:pPr algn="l">
              <a:lnSpc>
                <a:spcPct val="114000"/>
              </a:lnSpc>
              <a:spcBef>
                <a:spcPts val="0"/>
              </a:spcBef>
            </a:pPr>
            <a:r>
              <a:rPr lang="en-US" sz="1400" b="1" dirty="0" smtClean="0">
                <a:solidFill>
                  <a:prstClr val="white">
                    <a:lumMod val="50000"/>
                  </a:prstClr>
                </a:solidFill>
                <a:latin typeface="Garamond" panose="02020404030301010803" pitchFamily="18" charset="0"/>
              </a:rPr>
              <a:t>	Cissi Askwall </a:t>
            </a:r>
            <a:r>
              <a:rPr lang="en-US" sz="1400" b="1" dirty="0">
                <a:solidFill>
                  <a:prstClr val="white">
                    <a:lumMod val="50000"/>
                  </a:prstClr>
                </a:solidFill>
                <a:latin typeface="Garamond" panose="02020404030301010803" pitchFamily="18" charset="0"/>
              </a:rPr>
              <a:t>&amp;</a:t>
            </a:r>
            <a:r>
              <a:rPr lang="en-US" sz="1400" b="1" dirty="0" smtClean="0">
                <a:solidFill>
                  <a:prstClr val="white">
                    <a:lumMod val="50000"/>
                  </a:prstClr>
                </a:solidFill>
                <a:latin typeface="Garamond" panose="02020404030301010803" pitchFamily="18" charset="0"/>
              </a:rPr>
              <a:t> </a:t>
            </a:r>
            <a:r>
              <a:rPr lang="en-US" sz="1400" b="1" dirty="0" smtClean="0">
                <a:solidFill>
                  <a:prstClr val="white">
                    <a:lumMod val="50000"/>
                  </a:prstClr>
                </a:solidFill>
                <a:latin typeface="Garamond" panose="02020404030301010803" pitchFamily="18" charset="0"/>
              </a:rPr>
              <a:t>Anna Maria </a:t>
            </a:r>
            <a:r>
              <a:rPr lang="en-US" sz="1400" b="1" dirty="0" smtClean="0">
                <a:solidFill>
                  <a:prstClr val="white">
                    <a:lumMod val="50000"/>
                  </a:prstClr>
                </a:solidFill>
                <a:latin typeface="Garamond" panose="02020404030301010803" pitchFamily="18" charset="0"/>
              </a:rPr>
              <a:t>Fleetwood, </a:t>
            </a:r>
            <a:r>
              <a:rPr lang="en-US" sz="1400" b="1" dirty="0" smtClean="0">
                <a:solidFill>
                  <a:prstClr val="white">
                    <a:lumMod val="50000"/>
                  </a:prstClr>
                </a:solidFill>
                <a:latin typeface="Garamond" panose="02020404030301010803" pitchFamily="18" charset="0"/>
              </a:rPr>
              <a:t>and Stefanie Molthagen-Schnöring </a:t>
            </a:r>
            <a:endParaRPr lang="en-US" sz="1400" b="1" dirty="0">
              <a:solidFill>
                <a:prstClr val="white">
                  <a:lumMod val="50000"/>
                </a:prstClr>
              </a:solidFill>
              <a:latin typeface="Garamond" panose="02020404030301010803" pitchFamily="18" charset="0"/>
            </a:endParaRPr>
          </a:p>
          <a:p>
            <a:pPr algn="l">
              <a:lnSpc>
                <a:spcPct val="114000"/>
              </a:lnSpc>
              <a:spcBef>
                <a:spcPts val="0"/>
              </a:spcBef>
            </a:pPr>
            <a:endParaRPr lang="en-US" sz="1400" b="1" dirty="0">
              <a:solidFill>
                <a:prstClr val="white">
                  <a:lumMod val="50000"/>
                </a:prstClr>
              </a:solidFill>
              <a:latin typeface="Garamond" panose="02020404030301010803" pitchFamily="18" charset="0"/>
            </a:endParaRPr>
          </a:p>
          <a:p>
            <a:pPr algn="l">
              <a:lnSpc>
                <a:spcPct val="114000"/>
              </a:lnSpc>
              <a:spcBef>
                <a:spcPts val="0"/>
              </a:spcBef>
            </a:pPr>
            <a:r>
              <a:rPr lang="en-US" sz="1400" b="1" dirty="0" smtClean="0">
                <a:solidFill>
                  <a:prstClr val="white">
                    <a:lumMod val="50000"/>
                  </a:prstClr>
                </a:solidFill>
                <a:latin typeface="Garamond" panose="02020404030301010803" pitchFamily="18" charset="0"/>
              </a:rPr>
              <a:t>Thursday 17 September – Connecting Organisations for Societal Impact and Public &amp; Policy Engagement</a:t>
            </a:r>
          </a:p>
          <a:p>
            <a:pPr algn="l">
              <a:lnSpc>
                <a:spcPct val="114000"/>
              </a:lnSpc>
              <a:spcBef>
                <a:spcPts val="0"/>
              </a:spcBef>
            </a:pPr>
            <a:r>
              <a:rPr lang="en-US" sz="1400" b="1" dirty="0">
                <a:solidFill>
                  <a:prstClr val="white">
                    <a:lumMod val="50000"/>
                  </a:prstClr>
                </a:solidFill>
                <a:latin typeface="Garamond" panose="02020404030301010803" pitchFamily="18" charset="0"/>
              </a:rPr>
              <a:t>	</a:t>
            </a:r>
            <a:r>
              <a:rPr lang="en-US" sz="1400" b="1" dirty="0" smtClean="0">
                <a:solidFill>
                  <a:prstClr val="white">
                    <a:lumMod val="50000"/>
                  </a:prstClr>
                </a:solidFill>
                <a:latin typeface="Garamond" panose="02020404030301010803" pitchFamily="18" charset="0"/>
              </a:rPr>
              <a:t>Ben Vivekanandan and Emily Jesper</a:t>
            </a:r>
          </a:p>
          <a:p>
            <a:pPr algn="l">
              <a:lnSpc>
                <a:spcPct val="114000"/>
              </a:lnSpc>
              <a:spcBef>
                <a:spcPts val="0"/>
              </a:spcBef>
            </a:pPr>
            <a:endParaRPr lang="en-US" sz="1400" b="1" dirty="0">
              <a:solidFill>
                <a:prstClr val="white">
                  <a:lumMod val="50000"/>
                </a:prstClr>
              </a:solidFill>
              <a:latin typeface="Garamond" panose="02020404030301010803" pitchFamily="18" charset="0"/>
            </a:endParaRPr>
          </a:p>
          <a:p>
            <a:pPr algn="l">
              <a:lnSpc>
                <a:spcPct val="114000"/>
              </a:lnSpc>
              <a:spcBef>
                <a:spcPts val="0"/>
              </a:spcBef>
            </a:pPr>
            <a:r>
              <a:rPr lang="en-US" sz="1400" b="1" dirty="0" smtClean="0">
                <a:solidFill>
                  <a:prstClr val="white">
                    <a:lumMod val="50000"/>
                  </a:prstClr>
                </a:solidFill>
                <a:latin typeface="Garamond" panose="02020404030301010803" pitchFamily="18" charset="0"/>
              </a:rPr>
              <a:t>Friday 18 September- Science Gallery Rotterdam: Science Communication for Societal Impact</a:t>
            </a:r>
            <a:endParaRPr lang="en-US" sz="1400" b="1" dirty="0">
              <a:solidFill>
                <a:prstClr val="white">
                  <a:lumMod val="50000"/>
                </a:prstClr>
              </a:solidFill>
              <a:latin typeface="Garamond" panose="02020404030301010803" pitchFamily="18" charset="0"/>
            </a:endParaRPr>
          </a:p>
          <a:p>
            <a:pPr algn="l">
              <a:lnSpc>
                <a:spcPct val="114000"/>
              </a:lnSpc>
              <a:spcBef>
                <a:spcPts val="0"/>
              </a:spcBef>
            </a:pPr>
            <a:r>
              <a:rPr lang="en-US" sz="1400" b="1" dirty="0">
                <a:solidFill>
                  <a:prstClr val="white">
                    <a:lumMod val="50000"/>
                  </a:prstClr>
                </a:solidFill>
                <a:latin typeface="Garamond" panose="02020404030301010803" pitchFamily="18" charset="0"/>
              </a:rPr>
              <a:t>	</a:t>
            </a:r>
            <a:r>
              <a:rPr lang="en-US" sz="1400" b="1" dirty="0" smtClean="0">
                <a:solidFill>
                  <a:prstClr val="white">
                    <a:lumMod val="50000"/>
                  </a:prstClr>
                </a:solidFill>
                <a:latin typeface="Garamond" panose="02020404030301010803" pitchFamily="18" charset="0"/>
              </a:rPr>
              <a:t>Fred Balvert</a:t>
            </a:r>
          </a:p>
          <a:p>
            <a:pPr algn="l">
              <a:lnSpc>
                <a:spcPct val="114000"/>
              </a:lnSpc>
              <a:spcBef>
                <a:spcPts val="0"/>
              </a:spcBef>
            </a:pPr>
            <a:r>
              <a:rPr lang="en-US" sz="1400" b="1" dirty="0">
                <a:solidFill>
                  <a:prstClr val="white">
                    <a:lumMod val="50000"/>
                  </a:prstClr>
                </a:solidFill>
                <a:latin typeface="Garamond" panose="02020404030301010803" pitchFamily="18" charset="0"/>
              </a:rPr>
              <a:t>	</a:t>
            </a:r>
            <a:r>
              <a:rPr lang="en-US" sz="1400" b="1" dirty="0" smtClean="0">
                <a:solidFill>
                  <a:prstClr val="white">
                    <a:lumMod val="50000"/>
                  </a:prstClr>
                </a:solidFill>
                <a:latin typeface="Garamond" panose="02020404030301010803" pitchFamily="18" charset="0"/>
              </a:rPr>
              <a:t>Case study presentations</a:t>
            </a:r>
            <a:endParaRPr lang="en-US" sz="1400" b="1" dirty="0">
              <a:solidFill>
                <a:prstClr val="white">
                  <a:lumMod val="50000"/>
                </a:prstClr>
              </a:solidFill>
              <a:latin typeface="Garamond" panose="02020404030301010803" pitchFamily="18" charset="0"/>
            </a:endParaRPr>
          </a:p>
        </p:txBody>
      </p:sp>
      <p:pic>
        <p:nvPicPr>
          <p:cNvPr id="16" name="Afbeelding 15"/>
          <p:cNvPicPr>
            <a:picLocks noChangeAspect="1"/>
          </p:cNvPicPr>
          <p:nvPr/>
        </p:nvPicPr>
        <p:blipFill>
          <a:blip r:embed="rId4"/>
          <a:stretch>
            <a:fillRect/>
          </a:stretch>
        </p:blipFill>
        <p:spPr>
          <a:xfrm>
            <a:off x="938987" y="3017129"/>
            <a:ext cx="2314987" cy="3140239"/>
          </a:xfrm>
          <a:prstGeom prst="rect">
            <a:avLst/>
          </a:prstGeom>
        </p:spPr>
      </p:pic>
      <p:sp>
        <p:nvSpPr>
          <p:cNvPr id="19" name="Tekstvak 18"/>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
        <p:nvSpPr>
          <p:cNvPr id="18" name="Tekstvak 17"/>
          <p:cNvSpPr txBox="1"/>
          <p:nvPr/>
        </p:nvSpPr>
        <p:spPr>
          <a:xfrm>
            <a:off x="10119360" y="6234477"/>
            <a:ext cx="1979749" cy="523220"/>
          </a:xfrm>
          <a:prstGeom prst="rect">
            <a:avLst/>
          </a:prstGeom>
          <a:noFill/>
        </p:spPr>
        <p:txBody>
          <a:bodyPr wrap="square" rtlCol="0">
            <a:spAutoFit/>
          </a:bodyPr>
          <a:lstStyle/>
          <a:p>
            <a:pPr algn="r"/>
            <a:r>
              <a:rPr lang="nl-NL" sz="2800" b="1" dirty="0" smtClean="0">
                <a:latin typeface="Garamond" panose="02020404030301010803" pitchFamily="18" charset="0"/>
              </a:rPr>
              <a:t>#SciCom20</a:t>
            </a:r>
            <a:endParaRPr lang="nl-NL" sz="2800" b="1" dirty="0">
              <a:latin typeface="Garamond" panose="02020404030301010803" pitchFamily="18" charset="0"/>
            </a:endParaRPr>
          </a:p>
        </p:txBody>
      </p:sp>
    </p:spTree>
    <p:extLst>
      <p:ext uri="{BB962C8B-B14F-4D97-AF65-F5344CB8AC3E}">
        <p14:creationId xmlns:p14="http://schemas.microsoft.com/office/powerpoint/2010/main" val="3982797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6030394" y="1538447"/>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133497" y="1854524"/>
            <a:ext cx="3877903" cy="157381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dirty="0" smtClean="0">
                <a:latin typeface="Garamond" panose="02020404030301010803" pitchFamily="18" charset="0"/>
              </a:rPr>
              <a:t>OVERVIEW OF THE PROGRAMME</a:t>
            </a:r>
            <a:br>
              <a:rPr lang="nl-NL" sz="3600" dirty="0" smtClean="0">
                <a:latin typeface="Garamond" panose="02020404030301010803" pitchFamily="18" charset="0"/>
              </a:rPr>
            </a:br>
            <a:endParaRPr lang="nl-NL" sz="3600" dirty="0">
              <a:latin typeface="Garamond" panose="02020404030301010803" pitchFamily="18" charset="0"/>
            </a:endParaRP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6183838" y="3428339"/>
            <a:ext cx="6068715" cy="49076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endParaRPr lang="en-US" sz="1900" b="1" dirty="0" smtClean="0">
              <a:solidFill>
                <a:prstClr val="black"/>
              </a:solidFill>
              <a:latin typeface="Garamond" panose="02020404030301010803" pitchFamily="18" charset="0"/>
            </a:endParaRPr>
          </a:p>
          <a:p>
            <a:pPr algn="l">
              <a:lnSpc>
                <a:spcPct val="114000"/>
              </a:lnSpc>
              <a:spcBef>
                <a:spcPts val="0"/>
              </a:spcBef>
            </a:pPr>
            <a:endParaRPr lang="en-US" sz="1900" b="1" dirty="0">
              <a:solidFill>
                <a:prstClr val="black"/>
              </a:solidFill>
              <a:latin typeface="Garamond" panose="02020404030301010803" pitchFamily="18" charset="0"/>
            </a:endParaRPr>
          </a:p>
          <a:p>
            <a:pPr algn="l">
              <a:lnSpc>
                <a:spcPct val="114000"/>
              </a:lnSpc>
              <a:spcBef>
                <a:spcPts val="0"/>
              </a:spcBef>
            </a:pPr>
            <a:endParaRPr lang="en-US" sz="1900" b="1" dirty="0" smtClean="0">
              <a:solidFill>
                <a:prstClr val="black"/>
              </a:solidFill>
              <a:latin typeface="Garamond" panose="02020404030301010803" pitchFamily="18" charset="0"/>
            </a:endParaRPr>
          </a:p>
          <a:p>
            <a:pPr algn="l">
              <a:lnSpc>
                <a:spcPct val="114000"/>
              </a:lnSpc>
              <a:spcBef>
                <a:spcPts val="0"/>
              </a:spcBef>
            </a:pPr>
            <a:endParaRPr lang="en-US" sz="1900" b="1" dirty="0">
              <a:solidFill>
                <a:prstClr val="black"/>
              </a:solidFill>
              <a:latin typeface="Garamond" panose="02020404030301010803" pitchFamily="18" charset="0"/>
            </a:endParaRPr>
          </a:p>
          <a:p>
            <a:pPr algn="l">
              <a:lnSpc>
                <a:spcPct val="114000"/>
              </a:lnSpc>
              <a:spcBef>
                <a:spcPts val="0"/>
              </a:spcBef>
            </a:pPr>
            <a:endParaRPr lang="en-US" sz="1900" b="1" dirty="0" smtClean="0">
              <a:solidFill>
                <a:prstClr val="black"/>
              </a:solidFill>
              <a:latin typeface="Garamond" panose="02020404030301010803" pitchFamily="18" charset="0"/>
            </a:endParaRPr>
          </a:p>
          <a:p>
            <a:pPr algn="l">
              <a:lnSpc>
                <a:spcPct val="114000"/>
              </a:lnSpc>
              <a:spcBef>
                <a:spcPts val="0"/>
              </a:spcBef>
            </a:pPr>
            <a:endParaRPr lang="en-US" sz="1900" b="1" dirty="0">
              <a:solidFill>
                <a:prstClr val="black"/>
              </a:solidFill>
              <a:latin typeface="Garamond" panose="02020404030301010803" pitchFamily="18" charset="0"/>
            </a:endParaRPr>
          </a:p>
          <a:p>
            <a:pPr algn="l">
              <a:lnSpc>
                <a:spcPct val="114000"/>
              </a:lnSpc>
              <a:spcBef>
                <a:spcPts val="0"/>
              </a:spcBef>
            </a:pPr>
            <a:endParaRPr lang="en-US" sz="1900" b="1" dirty="0" smtClean="0">
              <a:solidFill>
                <a:prstClr val="black"/>
              </a:solidFill>
              <a:latin typeface="Garamond" panose="02020404030301010803" pitchFamily="18" charset="0"/>
            </a:endParaRPr>
          </a:p>
          <a:p>
            <a:pPr algn="l">
              <a:lnSpc>
                <a:spcPct val="114000"/>
              </a:lnSpc>
              <a:spcBef>
                <a:spcPts val="0"/>
              </a:spcBef>
            </a:pPr>
            <a:endParaRPr lang="en-US" sz="1900" b="1" dirty="0">
              <a:solidFill>
                <a:prstClr val="black"/>
              </a:solidFill>
              <a:latin typeface="Garamond" panose="02020404030301010803" pitchFamily="18" charset="0"/>
            </a:endParaRPr>
          </a:p>
          <a:p>
            <a:pPr algn="l">
              <a:lnSpc>
                <a:spcPct val="114000"/>
              </a:lnSpc>
              <a:spcBef>
                <a:spcPts val="0"/>
              </a:spcBef>
            </a:pPr>
            <a:endParaRPr lang="en-US" sz="1900" b="1" dirty="0" smtClean="0">
              <a:solidFill>
                <a:prstClr val="black"/>
              </a:solidFill>
              <a:latin typeface="Garamond" panose="02020404030301010803" pitchFamily="18" charset="0"/>
            </a:endParaRPr>
          </a:p>
          <a:p>
            <a:pPr algn="l">
              <a:lnSpc>
                <a:spcPct val="114000"/>
              </a:lnSpc>
              <a:spcBef>
                <a:spcPts val="0"/>
              </a:spcBef>
            </a:pPr>
            <a:endParaRPr lang="en-US" sz="1900" b="1" dirty="0">
              <a:solidFill>
                <a:prstClr val="black"/>
              </a:solidFill>
              <a:latin typeface="Garamond" panose="02020404030301010803" pitchFamily="18" charset="0"/>
            </a:endParaRPr>
          </a:p>
          <a:p>
            <a:pPr algn="l">
              <a:lnSpc>
                <a:spcPct val="114000"/>
              </a:lnSpc>
              <a:spcBef>
                <a:spcPts val="0"/>
              </a:spcBef>
            </a:pPr>
            <a:endParaRPr lang="en-US" sz="1900" b="1" dirty="0" smtClean="0">
              <a:solidFill>
                <a:prstClr val="black"/>
              </a:solidFill>
              <a:latin typeface="Garamond" panose="02020404030301010803" pitchFamily="18" charset="0"/>
            </a:endParaRPr>
          </a:p>
          <a:p>
            <a:pPr algn="l">
              <a:lnSpc>
                <a:spcPct val="114000"/>
              </a:lnSpc>
              <a:spcBef>
                <a:spcPts val="0"/>
              </a:spcBef>
            </a:pPr>
            <a:endParaRPr lang="en-US" sz="1900" b="1" dirty="0">
              <a:solidFill>
                <a:prstClr val="black"/>
              </a:solidFill>
              <a:latin typeface="Garamond" panose="02020404030301010803" pitchFamily="18" charset="0"/>
            </a:endParaRPr>
          </a:p>
          <a:p>
            <a:pPr algn="l">
              <a:lnSpc>
                <a:spcPct val="114000"/>
              </a:lnSpc>
              <a:spcBef>
                <a:spcPts val="0"/>
              </a:spcBef>
            </a:pPr>
            <a:r>
              <a:rPr lang="en-US" sz="1900" b="1" dirty="0" smtClean="0">
                <a:solidFill>
                  <a:srgbClr val="820000"/>
                </a:solidFill>
                <a:latin typeface="Garamond" panose="02020404030301010803" pitchFamily="18" charset="0"/>
              </a:rPr>
              <a:t>Introduction</a:t>
            </a:r>
          </a:p>
          <a:p>
            <a:pPr algn="l">
              <a:lnSpc>
                <a:spcPct val="114000"/>
              </a:lnSpc>
              <a:spcBef>
                <a:spcPts val="0"/>
              </a:spcBef>
            </a:pPr>
            <a:r>
              <a:rPr lang="en-US" sz="1900" b="1" dirty="0">
                <a:solidFill>
                  <a:prstClr val="black"/>
                </a:solidFill>
                <a:latin typeface="Garamond" panose="02020404030301010803" pitchFamily="18" charset="0"/>
              </a:rPr>
              <a:t>	</a:t>
            </a:r>
            <a:r>
              <a:rPr lang="en-US" sz="1900" b="1" dirty="0" smtClean="0">
                <a:solidFill>
                  <a:prstClr val="black"/>
                </a:solidFill>
                <a:latin typeface="Garamond" panose="02020404030301010803" pitchFamily="18" charset="0"/>
              </a:rPr>
              <a:t>Opening of the course </a:t>
            </a:r>
          </a:p>
          <a:p>
            <a:pPr algn="l">
              <a:lnSpc>
                <a:spcPct val="114000"/>
              </a:lnSpc>
              <a:spcBef>
                <a:spcPts val="0"/>
              </a:spcBef>
            </a:pPr>
            <a:r>
              <a:rPr lang="en-US" sz="1900" b="1" dirty="0">
                <a:solidFill>
                  <a:prstClr val="black"/>
                </a:solidFill>
                <a:latin typeface="Garamond" panose="02020404030301010803" pitchFamily="18" charset="0"/>
              </a:rPr>
              <a:t>	</a:t>
            </a:r>
            <a:r>
              <a:rPr lang="en-US" sz="1900" b="1" dirty="0" smtClean="0">
                <a:solidFill>
                  <a:prstClr val="black"/>
                </a:solidFill>
                <a:latin typeface="Garamond" panose="02020404030301010803" pitchFamily="18" charset="0"/>
              </a:rPr>
              <a:t>	</a:t>
            </a:r>
            <a:r>
              <a:rPr lang="en-US" sz="1900" dirty="0" smtClean="0">
                <a:solidFill>
                  <a:prstClr val="black"/>
                </a:solidFill>
                <a:latin typeface="Garamond" panose="02020404030301010803" pitchFamily="18" charset="0"/>
              </a:rPr>
              <a:t>by Joost Ravoo &amp; Roy Meijer</a:t>
            </a:r>
            <a:r>
              <a:rPr lang="en-US" sz="1900" b="1" dirty="0">
                <a:solidFill>
                  <a:prstClr val="black"/>
                </a:solidFill>
                <a:latin typeface="Garamond" panose="02020404030301010803" pitchFamily="18" charset="0"/>
              </a:rPr>
              <a:t>	</a:t>
            </a:r>
            <a:endParaRPr lang="en-US" sz="1900" b="1" dirty="0" smtClean="0">
              <a:solidFill>
                <a:prstClr val="black"/>
              </a:solidFill>
              <a:latin typeface="Garamond" panose="02020404030301010803" pitchFamily="18" charset="0"/>
            </a:endParaRPr>
          </a:p>
          <a:p>
            <a:pPr algn="l">
              <a:lnSpc>
                <a:spcPct val="114000"/>
              </a:lnSpc>
              <a:spcBef>
                <a:spcPts val="0"/>
              </a:spcBef>
            </a:pPr>
            <a:r>
              <a:rPr lang="en-US" sz="1900" b="1" dirty="0">
                <a:solidFill>
                  <a:prstClr val="black"/>
                </a:solidFill>
                <a:latin typeface="Garamond" panose="02020404030301010803" pitchFamily="18" charset="0"/>
              </a:rPr>
              <a:t>	</a:t>
            </a:r>
            <a:r>
              <a:rPr lang="en-US" sz="1900" b="1" dirty="0" smtClean="0">
                <a:solidFill>
                  <a:prstClr val="black"/>
                </a:solidFill>
                <a:latin typeface="Garamond" panose="02020404030301010803" pitchFamily="18" charset="0"/>
              </a:rPr>
              <a:t>General introduction participants</a:t>
            </a:r>
            <a:endParaRPr lang="en-US" sz="1900" dirty="0" smtClean="0">
              <a:solidFill>
                <a:prstClr val="black"/>
              </a:solidFill>
              <a:latin typeface="Garamond" panose="02020404030301010803" pitchFamily="18" charset="0"/>
            </a:endParaRPr>
          </a:p>
          <a:p>
            <a:pPr algn="l">
              <a:lnSpc>
                <a:spcPct val="114000"/>
              </a:lnSpc>
              <a:spcBef>
                <a:spcPts val="0"/>
              </a:spcBef>
            </a:pPr>
            <a:endParaRPr lang="en-US" sz="1900" b="1" dirty="0">
              <a:solidFill>
                <a:prstClr val="black"/>
              </a:solidFill>
              <a:latin typeface="Garamond" panose="02020404030301010803" pitchFamily="18" charset="0"/>
            </a:endParaRPr>
          </a:p>
          <a:p>
            <a:pPr algn="l">
              <a:lnSpc>
                <a:spcPct val="114000"/>
              </a:lnSpc>
              <a:spcBef>
                <a:spcPts val="0"/>
              </a:spcBef>
            </a:pPr>
            <a:r>
              <a:rPr lang="en-US" sz="1900" b="1" dirty="0" smtClean="0">
                <a:solidFill>
                  <a:srgbClr val="820000"/>
                </a:solidFill>
                <a:latin typeface="Garamond" panose="02020404030301010803" pitchFamily="18" charset="0"/>
              </a:rPr>
              <a:t>Paul </a:t>
            </a:r>
            <a:r>
              <a:rPr lang="en-US" sz="1900" b="1" dirty="0">
                <a:solidFill>
                  <a:srgbClr val="820000"/>
                </a:solidFill>
                <a:latin typeface="Garamond" panose="02020404030301010803" pitchFamily="18" charset="0"/>
              </a:rPr>
              <a:t>Manners</a:t>
            </a:r>
          </a:p>
          <a:p>
            <a:pPr algn="l">
              <a:lnSpc>
                <a:spcPct val="114000"/>
              </a:lnSpc>
              <a:spcBef>
                <a:spcPts val="0"/>
              </a:spcBef>
            </a:pPr>
            <a:r>
              <a:rPr lang="en-US" sz="1900" dirty="0" smtClean="0">
                <a:latin typeface="Garamond" panose="02020404030301010803" pitchFamily="18" charset="0"/>
              </a:rPr>
              <a:t>Science </a:t>
            </a:r>
            <a:r>
              <a:rPr lang="en-US" sz="1900" dirty="0">
                <a:latin typeface="Garamond" panose="02020404030301010803" pitchFamily="18" charset="0"/>
              </a:rPr>
              <a:t>Communication </a:t>
            </a:r>
            <a:r>
              <a:rPr lang="en-US" sz="1900" dirty="0" smtClean="0">
                <a:latin typeface="Garamond" panose="02020404030301010803" pitchFamily="18" charset="0"/>
              </a:rPr>
              <a:t>- Pathway </a:t>
            </a:r>
            <a:r>
              <a:rPr lang="en-US" sz="1900" dirty="0">
                <a:latin typeface="Garamond" panose="02020404030301010803" pitchFamily="18" charset="0"/>
              </a:rPr>
              <a:t>to Societal </a:t>
            </a:r>
            <a:r>
              <a:rPr lang="en-US" sz="1900" dirty="0" smtClean="0">
                <a:latin typeface="Garamond" panose="02020404030301010803" pitchFamily="18" charset="0"/>
              </a:rPr>
              <a:t>Impact:</a:t>
            </a:r>
          </a:p>
          <a:p>
            <a:pPr marL="342900" indent="-342900" algn="l">
              <a:lnSpc>
                <a:spcPct val="114000"/>
              </a:lnSpc>
              <a:spcBef>
                <a:spcPts val="0"/>
              </a:spcBef>
              <a:buFont typeface="Arial" panose="020B0604020202020204" pitchFamily="34" charset="0"/>
              <a:buChar char="•"/>
            </a:pPr>
            <a:r>
              <a:rPr lang="en-US" sz="1900" dirty="0" smtClean="0">
                <a:latin typeface="Garamond" panose="02020404030301010803" pitchFamily="18" charset="0"/>
              </a:rPr>
              <a:t>	From communication to collaboration: public 	engagement</a:t>
            </a:r>
          </a:p>
          <a:p>
            <a:pPr marL="342900" indent="-342900" algn="l">
              <a:lnSpc>
                <a:spcPct val="114000"/>
              </a:lnSpc>
              <a:spcBef>
                <a:spcPts val="0"/>
              </a:spcBef>
              <a:buFont typeface="Arial" panose="020B0604020202020204" pitchFamily="34" charset="0"/>
              <a:buChar char="•"/>
            </a:pPr>
            <a:r>
              <a:rPr lang="en-US" sz="1900" dirty="0">
                <a:latin typeface="Garamond" panose="02020404030301010803" pitchFamily="18" charset="0"/>
              </a:rPr>
              <a:t>	</a:t>
            </a:r>
            <a:r>
              <a:rPr lang="en-US" sz="1900" dirty="0" smtClean="0">
                <a:latin typeface="Garamond" panose="02020404030301010803" pitchFamily="18" charset="0"/>
              </a:rPr>
              <a:t>How to increase the change of effective impact 	through public engagement</a:t>
            </a:r>
          </a:p>
          <a:p>
            <a:pPr marL="342900" indent="-342900" algn="l">
              <a:lnSpc>
                <a:spcPct val="114000"/>
              </a:lnSpc>
              <a:spcBef>
                <a:spcPts val="0"/>
              </a:spcBef>
              <a:buFont typeface="Arial" panose="020B0604020202020204" pitchFamily="34" charset="0"/>
              <a:buChar char="•"/>
            </a:pPr>
            <a:r>
              <a:rPr lang="en-US" sz="1900" dirty="0">
                <a:latin typeface="Garamond" panose="02020404030301010803" pitchFamily="18" charset="0"/>
              </a:rPr>
              <a:t>	</a:t>
            </a:r>
            <a:r>
              <a:rPr lang="en-US" sz="1900" dirty="0" smtClean="0">
                <a:latin typeface="Garamond" panose="02020404030301010803" pitchFamily="18" charset="0"/>
              </a:rPr>
              <a:t>The importance of evaluation and evidence of 	change	</a:t>
            </a:r>
          </a:p>
          <a:p>
            <a:pPr algn="l">
              <a:lnSpc>
                <a:spcPct val="114000"/>
              </a:lnSpc>
              <a:spcBef>
                <a:spcPts val="0"/>
              </a:spcBef>
            </a:pPr>
            <a:r>
              <a:rPr lang="en-US" sz="1900" dirty="0">
                <a:latin typeface="Garamond" panose="02020404030301010803" pitchFamily="18" charset="0"/>
              </a:rPr>
              <a:t>	</a:t>
            </a:r>
            <a:r>
              <a:rPr lang="en-US" sz="1900" dirty="0" smtClean="0">
                <a:latin typeface="Garamond" panose="02020404030301010803" pitchFamily="18" charset="0"/>
              </a:rPr>
              <a:t>	</a:t>
            </a:r>
          </a:p>
          <a:p>
            <a:pPr algn="l">
              <a:lnSpc>
                <a:spcPct val="114000"/>
              </a:lnSpc>
              <a:spcBef>
                <a:spcPts val="0"/>
              </a:spcBef>
            </a:pPr>
            <a:endParaRPr lang="en-US" sz="1900" dirty="0" smtClean="0">
              <a:latin typeface="Garamond" panose="02020404030301010803" pitchFamily="18" charset="0"/>
            </a:endParaRPr>
          </a:p>
          <a:p>
            <a:pPr algn="l">
              <a:lnSpc>
                <a:spcPct val="114000"/>
              </a:lnSpc>
              <a:spcBef>
                <a:spcPts val="0"/>
              </a:spcBef>
            </a:pPr>
            <a:endParaRPr lang="en-US" sz="1900" b="1" dirty="0" smtClean="0">
              <a:solidFill>
                <a:prstClr val="black"/>
              </a:solidFill>
              <a:latin typeface="Garamond" panose="02020404030301010803" pitchFamily="18" charset="0"/>
            </a:endParaRPr>
          </a:p>
          <a:p>
            <a:pPr algn="l">
              <a:lnSpc>
                <a:spcPct val="114000"/>
              </a:lnSpc>
              <a:spcBef>
                <a:spcPts val="0"/>
              </a:spcBef>
            </a:pPr>
            <a:r>
              <a:rPr lang="en-US" sz="1900" b="1" dirty="0" smtClean="0">
                <a:solidFill>
                  <a:prstClr val="black"/>
                </a:solidFill>
                <a:latin typeface="Garamond" panose="02020404030301010803" pitchFamily="18" charset="0"/>
              </a:rPr>
              <a:t>	</a:t>
            </a:r>
            <a:r>
              <a:rPr lang="en-US" sz="1900" b="1" i="1" dirty="0" smtClean="0">
                <a:solidFill>
                  <a:srgbClr val="820000"/>
                </a:solidFill>
                <a:latin typeface="Garamond" panose="02020404030301010803" pitchFamily="18" charset="0"/>
              </a:rPr>
              <a:t>	</a:t>
            </a:r>
            <a:endParaRPr lang="en-US" sz="1900" b="1" dirty="0" smtClean="0">
              <a:latin typeface="Garamond" panose="02020404030301010803" pitchFamily="18" charset="0"/>
            </a:endParaRPr>
          </a:p>
          <a:p>
            <a:pPr algn="l">
              <a:lnSpc>
                <a:spcPct val="114000"/>
              </a:lnSpc>
              <a:spcBef>
                <a:spcPts val="0"/>
              </a:spcBef>
            </a:pPr>
            <a:r>
              <a:rPr lang="en-US" sz="1900" dirty="0">
                <a:solidFill>
                  <a:prstClr val="white">
                    <a:lumMod val="50000"/>
                  </a:prstClr>
                </a:solidFill>
                <a:latin typeface="Garamond" panose="02020404030301010803" pitchFamily="18" charset="0"/>
              </a:rPr>
              <a:t>	</a:t>
            </a:r>
          </a:p>
          <a:p>
            <a:pPr algn="l">
              <a:lnSpc>
                <a:spcPct val="114000"/>
              </a:lnSpc>
              <a:spcBef>
                <a:spcPts val="0"/>
              </a:spcBef>
            </a:pPr>
            <a:endParaRPr lang="en-US" sz="2000" dirty="0">
              <a:solidFill>
                <a:prstClr val="white">
                  <a:lumMod val="50000"/>
                </a:prstClr>
              </a:solidFill>
              <a:latin typeface="Garamond" panose="02020404030301010803" pitchFamily="18" charset="0"/>
            </a:endParaRPr>
          </a:p>
        </p:txBody>
      </p:sp>
      <p:pic>
        <p:nvPicPr>
          <p:cNvPr id="9" name="Afbeelding 8"/>
          <p:cNvPicPr>
            <a:picLocks noChangeAspect="1"/>
          </p:cNvPicPr>
          <p:nvPr/>
        </p:nvPicPr>
        <p:blipFill>
          <a:blip r:embed="rId4"/>
          <a:stretch>
            <a:fillRect/>
          </a:stretch>
        </p:blipFill>
        <p:spPr>
          <a:xfrm>
            <a:off x="1914954" y="3083076"/>
            <a:ext cx="2314987" cy="3140239"/>
          </a:xfrm>
          <a:prstGeom prst="rect">
            <a:avLst/>
          </a:prstGeom>
        </p:spPr>
      </p:pic>
      <p:sp>
        <p:nvSpPr>
          <p:cNvPr id="16" name="Tekstvak 15"/>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1544585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5" name="Title 1">
            <a:extLst>
              <a:ext uri="{FF2B5EF4-FFF2-40B4-BE49-F238E27FC236}">
                <a16:creationId xmlns:a16="http://schemas.microsoft.com/office/drawing/2014/main" id="{C58360DD-8397-443F-8FA1-2FB3F14BBF73}"/>
              </a:ext>
            </a:extLst>
          </p:cNvPr>
          <p:cNvSpPr txBox="1">
            <a:spLocks/>
          </p:cNvSpPr>
          <p:nvPr/>
        </p:nvSpPr>
        <p:spPr>
          <a:xfrm>
            <a:off x="920801" y="2280656"/>
            <a:ext cx="10176588" cy="24219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smtClean="0">
                <a:solidFill>
                  <a:srgbClr val="820000"/>
                </a:solidFill>
                <a:latin typeface="Garamond" panose="02020404030301010803" pitchFamily="18" charset="0"/>
              </a:rPr>
              <a:t>QUESTIONS?</a:t>
            </a:r>
            <a:r>
              <a:rPr lang="en-US" sz="2200" dirty="0" smtClean="0">
                <a:latin typeface="Frutiger LT Std 45 Light" panose="020B0402020204020204" pitchFamily="34" charset="0"/>
                <a:ea typeface="+mn-ea"/>
                <a:cs typeface="+mn-cs"/>
              </a:rPr>
              <a:t/>
            </a:r>
            <a:br>
              <a:rPr lang="en-US" sz="2200" dirty="0" smtClean="0">
                <a:latin typeface="Frutiger LT Std 45 Light" panose="020B0402020204020204" pitchFamily="34" charset="0"/>
                <a:ea typeface="+mn-ea"/>
                <a:cs typeface="+mn-cs"/>
              </a:rPr>
            </a:br>
            <a:endParaRPr lang="en-US" sz="2200" dirty="0">
              <a:latin typeface="Frutiger LT Std 45 Light" panose="020B0402020204020204" pitchFamily="34" charset="0"/>
              <a:ea typeface="+mn-ea"/>
              <a:cs typeface="+mn-cs"/>
            </a:endParaRPr>
          </a:p>
        </p:txBody>
      </p:sp>
      <p:sp>
        <p:nvSpPr>
          <p:cNvPr id="11" name="Tekstvak 10"/>
          <p:cNvSpPr txBox="1">
            <a:spLocks/>
          </p:cNvSpPr>
          <p:nvPr/>
        </p:nvSpPr>
        <p:spPr>
          <a:xfrm>
            <a:off x="4437018" y="189663"/>
            <a:ext cx="7670800" cy="892552"/>
          </a:xfrm>
          <a:prstGeom prst="rect">
            <a:avLst/>
          </a:prstGeom>
          <a:noFill/>
        </p:spPr>
        <p:txBody>
          <a:bodyPr wrap="square" rtlCol="0">
            <a:spAutoFit/>
          </a:bodyPr>
          <a:lstStyle/>
          <a:p>
            <a:pPr lvl="0" algn="r"/>
            <a:r>
              <a:rPr lang="en-US" sz="2800" dirty="0" smtClean="0">
                <a:solidFill>
                  <a:srgbClr val="820000"/>
                </a:solidFill>
                <a:latin typeface="Garamond" panose="02020404030301010803" pitchFamily="18" charset="0"/>
              </a:rPr>
              <a:t>Science Communication for Societal Impact</a:t>
            </a:r>
            <a:endParaRPr lang="en-US" sz="2800" dirty="0">
              <a:solidFill>
                <a:srgbClr val="820000"/>
              </a:solidFill>
              <a:latin typeface="Garamond" panose="02020404030301010803" pitchFamily="18" charset="0"/>
            </a:endParaRPr>
          </a:p>
          <a:p>
            <a:pPr lvl="0" algn="r"/>
            <a:r>
              <a:rPr lang="en-US" sz="2400" dirty="0" smtClean="0">
                <a:solidFill>
                  <a:prstClr val="black"/>
                </a:solidFill>
                <a:latin typeface="Garamond" panose="02020404030301010803" pitchFamily="18" charset="0"/>
              </a:rPr>
              <a:t>14-18 September 2020</a:t>
            </a:r>
            <a:endParaRPr lang="en-US" sz="24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1268974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1995</Words>
  <Application>Microsoft Office PowerPoint</Application>
  <PresentationFormat>Breedbeeld</PresentationFormat>
  <Paragraphs>383</Paragraphs>
  <Slides>29</Slides>
  <Notes>9</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29</vt:i4>
      </vt:variant>
    </vt:vector>
  </HeadingPairs>
  <TitlesOfParts>
    <vt:vector size="37" baseType="lpstr">
      <vt:lpstr>Arial</vt:lpstr>
      <vt:lpstr>Calibri</vt:lpstr>
      <vt:lpstr>Calibri Light</vt:lpstr>
      <vt:lpstr>Californian FB</vt:lpstr>
      <vt:lpstr>Frutiger LT Std 45 Light</vt:lpstr>
      <vt:lpstr>Garamond</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Welcome to TU Delft!</vt:lpstr>
      <vt:lpstr>PowerPoint-presentatie</vt:lpstr>
      <vt:lpstr>PowerPoint-presentatie</vt:lpstr>
      <vt:lpstr>Challenge. Change. Impact!</vt:lpstr>
      <vt:lpstr>PowerPoint-presentatie</vt:lpstr>
      <vt:lpstr>PowerPoint-presentatie</vt:lpstr>
      <vt:lpstr>PowerPoint-presentatie</vt:lpstr>
      <vt:lpstr>PowerPoint-presentatie</vt:lpstr>
      <vt:lpstr>Impact of our stories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Anika Duut van Goor</dc:creator>
  <cp:lastModifiedBy>Jelmer Gerritsen</cp:lastModifiedBy>
  <cp:revision>51</cp:revision>
  <dcterms:created xsi:type="dcterms:W3CDTF">2020-05-11T17:11:14Z</dcterms:created>
  <dcterms:modified xsi:type="dcterms:W3CDTF">2020-09-13T19:43:42Z</dcterms:modified>
</cp:coreProperties>
</file>